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7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65826-FAD4-4723-A885-45F798EE8924}" type="doc">
      <dgm:prSet loTypeId="urn:microsoft.com/office/officeart/2005/8/layout/hProcess7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tr-TR"/>
        </a:p>
      </dgm:t>
    </dgm:pt>
    <dgm:pt modelId="{CEAC5223-D894-44F1-BED9-AF072443F3F9}">
      <dgm:prSet phldrT="[Metin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tr-TR" dirty="0" smtClean="0"/>
            <a:t>AMONYAK</a:t>
          </a:r>
          <a:endParaRPr lang="tr-TR" dirty="0"/>
        </a:p>
      </dgm:t>
    </dgm:pt>
    <dgm:pt modelId="{1C843860-9D79-404B-9F45-DC19C00A8D85}" type="parTrans" cxnId="{ADDBFA90-EE30-4997-B8EA-46520E29A060}">
      <dgm:prSet/>
      <dgm:spPr/>
      <dgm:t>
        <a:bodyPr/>
        <a:lstStyle/>
        <a:p>
          <a:endParaRPr lang="tr-TR"/>
        </a:p>
      </dgm:t>
    </dgm:pt>
    <dgm:pt modelId="{3813E1B1-69EB-4B03-9EA4-93C67CC7462A}" type="sibTrans" cxnId="{ADDBFA90-EE30-4997-B8EA-46520E29A060}">
      <dgm:prSet/>
      <dgm:spPr/>
      <dgm:t>
        <a:bodyPr/>
        <a:lstStyle/>
        <a:p>
          <a:endParaRPr lang="tr-TR"/>
        </a:p>
      </dgm:t>
    </dgm:pt>
    <dgm:pt modelId="{7D8C4E15-B206-4F96-ADF5-887F47B45213}">
      <dgm:prSet phldrT="[Metin]" custT="1"/>
      <dgm:spPr/>
      <dgm:t>
        <a:bodyPr/>
        <a:lstStyle/>
        <a:p>
          <a:r>
            <a:rPr lang="tr-TR" sz="2000" dirty="0" smtClean="0"/>
            <a:t>En zehirli protein atığıdır.</a:t>
          </a:r>
        </a:p>
        <a:p>
          <a:r>
            <a:rPr lang="tr-TR" sz="2000" dirty="0" smtClean="0"/>
            <a:t>Bol su ile seyreltilerek dışarı atılır.</a:t>
          </a:r>
        </a:p>
        <a:p>
          <a:r>
            <a:rPr lang="tr-TR" sz="2000" dirty="0" err="1" smtClean="0"/>
            <a:t>Paramesyum</a:t>
          </a:r>
          <a:r>
            <a:rPr lang="tr-TR" sz="2000" dirty="0" smtClean="0"/>
            <a:t>,sünger, hidra,yassı solucan,balık</a:t>
          </a:r>
          <a:endParaRPr lang="tr-TR" sz="2000" dirty="0"/>
        </a:p>
      </dgm:t>
    </dgm:pt>
    <dgm:pt modelId="{1E1B5CBD-0E3E-4C00-BD0D-E86FFF6EC51D}" type="parTrans" cxnId="{06189E36-ADB5-4DC4-B4A7-BB3480429A36}">
      <dgm:prSet/>
      <dgm:spPr/>
      <dgm:t>
        <a:bodyPr/>
        <a:lstStyle/>
        <a:p>
          <a:endParaRPr lang="tr-TR"/>
        </a:p>
      </dgm:t>
    </dgm:pt>
    <dgm:pt modelId="{7DFCEFAD-0378-4ABD-9BD8-4B0633608651}" type="sibTrans" cxnId="{06189E36-ADB5-4DC4-B4A7-BB3480429A36}">
      <dgm:prSet/>
      <dgm:spPr/>
      <dgm:t>
        <a:bodyPr/>
        <a:lstStyle/>
        <a:p>
          <a:endParaRPr lang="tr-TR"/>
        </a:p>
      </dgm:t>
    </dgm:pt>
    <dgm:pt modelId="{BFC5C471-32CD-42FB-8D59-8903CCF10BE9}">
      <dgm:prSet phldrT="[Metin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tr-TR" dirty="0" smtClean="0"/>
            <a:t>ÜRE</a:t>
          </a:r>
          <a:endParaRPr lang="tr-TR" dirty="0"/>
        </a:p>
      </dgm:t>
    </dgm:pt>
    <dgm:pt modelId="{AB3880DA-3CFB-4019-8A65-506B8F0F83B7}" type="parTrans" cxnId="{F6F64618-8A03-4AC2-811C-C82B882EFC71}">
      <dgm:prSet/>
      <dgm:spPr/>
      <dgm:t>
        <a:bodyPr/>
        <a:lstStyle/>
        <a:p>
          <a:endParaRPr lang="tr-TR"/>
        </a:p>
      </dgm:t>
    </dgm:pt>
    <dgm:pt modelId="{F36306E0-5FCE-4B1B-BD1D-0E67BCE3F3D4}" type="sibTrans" cxnId="{F6F64618-8A03-4AC2-811C-C82B882EFC71}">
      <dgm:prSet/>
      <dgm:spPr/>
      <dgm:t>
        <a:bodyPr/>
        <a:lstStyle/>
        <a:p>
          <a:endParaRPr lang="tr-TR"/>
        </a:p>
      </dgm:t>
    </dgm:pt>
    <dgm:pt modelId="{58B49DCC-F33B-44AF-B922-FB28F873D8FB}">
      <dgm:prSet phldrT="[Metin]" custT="1"/>
      <dgm:spPr/>
      <dgm:t>
        <a:bodyPr/>
        <a:lstStyle/>
        <a:p>
          <a:r>
            <a:rPr lang="tr-TR" sz="2000" dirty="0" smtClean="0"/>
            <a:t>Amonyağa göre daha az zehirli ve daha az su kullanılır.</a:t>
          </a:r>
        </a:p>
        <a:p>
          <a:r>
            <a:rPr lang="tr-TR" sz="2000" dirty="0" smtClean="0"/>
            <a:t>Omurgalılarda </a:t>
          </a:r>
          <a:r>
            <a:rPr lang="tr-TR" sz="2000" dirty="0" err="1" smtClean="0"/>
            <a:t>ornitin</a:t>
          </a:r>
          <a:r>
            <a:rPr lang="tr-TR" sz="2000" dirty="0" smtClean="0"/>
            <a:t> devri reaksiyonlarıyla amonyak üreye dönüştürülür.</a:t>
          </a:r>
          <a:endParaRPr lang="tr-TR" sz="2000" dirty="0"/>
        </a:p>
      </dgm:t>
    </dgm:pt>
    <dgm:pt modelId="{3A787B89-585B-47D1-8390-B59DCC65F048}" type="parTrans" cxnId="{AE167CBD-CEB1-4EF2-A9EC-02A114A0B83F}">
      <dgm:prSet/>
      <dgm:spPr/>
      <dgm:t>
        <a:bodyPr/>
        <a:lstStyle/>
        <a:p>
          <a:endParaRPr lang="tr-TR"/>
        </a:p>
      </dgm:t>
    </dgm:pt>
    <dgm:pt modelId="{12B2D5C5-146F-4FC8-B61C-FB0BB4024318}" type="sibTrans" cxnId="{AE167CBD-CEB1-4EF2-A9EC-02A114A0B83F}">
      <dgm:prSet/>
      <dgm:spPr/>
      <dgm:t>
        <a:bodyPr/>
        <a:lstStyle/>
        <a:p>
          <a:endParaRPr lang="tr-TR"/>
        </a:p>
      </dgm:t>
    </dgm:pt>
    <dgm:pt modelId="{EB8E1B6E-B7A2-4E98-A7B1-A156817CE2DD}">
      <dgm:prSet phldrT="[Metin]"/>
      <dgm:spPr>
        <a:solidFill>
          <a:srgbClr val="00B050"/>
        </a:solidFill>
      </dgm:spPr>
      <dgm:t>
        <a:bodyPr/>
        <a:lstStyle/>
        <a:p>
          <a:r>
            <a:rPr lang="tr-TR" dirty="0" smtClean="0"/>
            <a:t>ÜRİK ASİT</a:t>
          </a:r>
          <a:endParaRPr lang="tr-TR" dirty="0"/>
        </a:p>
      </dgm:t>
    </dgm:pt>
    <dgm:pt modelId="{B22B64D7-371D-43B7-8BE8-EF87228BEB4D}" type="parTrans" cxnId="{A78FED46-56CF-4B14-A40D-30FD5ECE3E1A}">
      <dgm:prSet/>
      <dgm:spPr/>
      <dgm:t>
        <a:bodyPr/>
        <a:lstStyle/>
        <a:p>
          <a:endParaRPr lang="tr-TR"/>
        </a:p>
      </dgm:t>
    </dgm:pt>
    <dgm:pt modelId="{4385562D-8663-45E9-9B26-257D77CAA309}" type="sibTrans" cxnId="{A78FED46-56CF-4B14-A40D-30FD5ECE3E1A}">
      <dgm:prSet/>
      <dgm:spPr/>
      <dgm:t>
        <a:bodyPr/>
        <a:lstStyle/>
        <a:p>
          <a:endParaRPr lang="tr-TR"/>
        </a:p>
      </dgm:t>
    </dgm:pt>
    <dgm:pt modelId="{11EC49E2-0A3B-4420-AD57-94C6824FACD4}">
      <dgm:prSet phldrT="[Metin]" custT="1"/>
      <dgm:spPr/>
      <dgm:t>
        <a:bodyPr/>
        <a:lstStyle/>
        <a:p>
          <a:r>
            <a:rPr lang="tr-TR" sz="2000" dirty="0" smtClean="0"/>
            <a:t>Boşaltımı için çok az su kullanılır.</a:t>
          </a:r>
        </a:p>
        <a:p>
          <a:r>
            <a:rPr lang="tr-TR" sz="2000" dirty="0" smtClean="0"/>
            <a:t>Sürüngen,kuş ve böcekler ürik asit şeklinde atar.</a:t>
          </a:r>
          <a:endParaRPr lang="tr-TR" sz="2000" dirty="0"/>
        </a:p>
      </dgm:t>
    </dgm:pt>
    <dgm:pt modelId="{1E67A1F7-CA31-45C3-AB3A-86D9449F3678}" type="parTrans" cxnId="{BE618EE0-4D8F-4703-9468-D1F63FC6A1BF}">
      <dgm:prSet/>
      <dgm:spPr/>
      <dgm:t>
        <a:bodyPr/>
        <a:lstStyle/>
        <a:p>
          <a:endParaRPr lang="tr-TR"/>
        </a:p>
      </dgm:t>
    </dgm:pt>
    <dgm:pt modelId="{DDD0E7CA-0C01-49EB-B5C0-380A5DCE80AF}" type="sibTrans" cxnId="{BE618EE0-4D8F-4703-9468-D1F63FC6A1BF}">
      <dgm:prSet/>
      <dgm:spPr/>
      <dgm:t>
        <a:bodyPr/>
        <a:lstStyle/>
        <a:p>
          <a:endParaRPr lang="tr-TR"/>
        </a:p>
      </dgm:t>
    </dgm:pt>
    <dgm:pt modelId="{7E24780C-2E7B-4089-8EDF-2A6E0113B00B}" type="pres">
      <dgm:prSet presAssocID="{D1965826-FAD4-4723-A885-45F798EE892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51761D54-8E33-4B48-B64E-243199944E63}" type="pres">
      <dgm:prSet presAssocID="{CEAC5223-D894-44F1-BED9-AF072443F3F9}" presName="compositeNode" presStyleCnt="0">
        <dgm:presLayoutVars>
          <dgm:bulletEnabled val="1"/>
        </dgm:presLayoutVars>
      </dgm:prSet>
      <dgm:spPr/>
    </dgm:pt>
    <dgm:pt modelId="{1BF424A5-6B78-4155-A9D4-29DB91988ECE}" type="pres">
      <dgm:prSet presAssocID="{CEAC5223-D894-44F1-BED9-AF072443F3F9}" presName="bgRect" presStyleLbl="node1" presStyleIdx="0" presStyleCnt="3"/>
      <dgm:spPr/>
      <dgm:t>
        <a:bodyPr/>
        <a:lstStyle/>
        <a:p>
          <a:endParaRPr lang="tr-TR"/>
        </a:p>
      </dgm:t>
    </dgm:pt>
    <dgm:pt modelId="{8AC734AC-6147-4E94-BC2A-BC91E32D9D59}" type="pres">
      <dgm:prSet presAssocID="{CEAC5223-D894-44F1-BED9-AF072443F3F9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9AF15A2-4993-4428-84AA-729FB8990DC2}" type="pres">
      <dgm:prSet presAssocID="{CEAC5223-D894-44F1-BED9-AF072443F3F9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EB76E3D-92C2-4033-9D49-DF4EADB70F78}" type="pres">
      <dgm:prSet presAssocID="{3813E1B1-69EB-4B03-9EA4-93C67CC7462A}" presName="hSp" presStyleCnt="0"/>
      <dgm:spPr/>
    </dgm:pt>
    <dgm:pt modelId="{B992E6DE-A267-4049-B61C-55A5810FC9D1}" type="pres">
      <dgm:prSet presAssocID="{3813E1B1-69EB-4B03-9EA4-93C67CC7462A}" presName="vProcSp" presStyleCnt="0"/>
      <dgm:spPr/>
    </dgm:pt>
    <dgm:pt modelId="{F11676DF-2703-45B7-BF41-2F43AD677716}" type="pres">
      <dgm:prSet presAssocID="{3813E1B1-69EB-4B03-9EA4-93C67CC7462A}" presName="vSp1" presStyleCnt="0"/>
      <dgm:spPr/>
    </dgm:pt>
    <dgm:pt modelId="{33EDCF59-B71C-4C57-AD95-0A3402DD1BB7}" type="pres">
      <dgm:prSet presAssocID="{3813E1B1-69EB-4B03-9EA4-93C67CC7462A}" presName="simulatedConn" presStyleLbl="solidFgAcc1" presStyleIdx="0" presStyleCnt="2"/>
      <dgm:spPr/>
    </dgm:pt>
    <dgm:pt modelId="{86EB92A8-1300-4A61-8865-894B3BC1B753}" type="pres">
      <dgm:prSet presAssocID="{3813E1B1-69EB-4B03-9EA4-93C67CC7462A}" presName="vSp2" presStyleCnt="0"/>
      <dgm:spPr/>
    </dgm:pt>
    <dgm:pt modelId="{1022A67A-07FD-4B7F-839E-5C215B35E63B}" type="pres">
      <dgm:prSet presAssocID="{3813E1B1-69EB-4B03-9EA4-93C67CC7462A}" presName="sibTrans" presStyleCnt="0"/>
      <dgm:spPr/>
    </dgm:pt>
    <dgm:pt modelId="{9BF57D8A-104D-4E60-8927-A1084D324082}" type="pres">
      <dgm:prSet presAssocID="{BFC5C471-32CD-42FB-8D59-8903CCF10BE9}" presName="compositeNode" presStyleCnt="0">
        <dgm:presLayoutVars>
          <dgm:bulletEnabled val="1"/>
        </dgm:presLayoutVars>
      </dgm:prSet>
      <dgm:spPr/>
    </dgm:pt>
    <dgm:pt modelId="{81D4A3EA-BD27-447C-8E13-672D172D42FF}" type="pres">
      <dgm:prSet presAssocID="{BFC5C471-32CD-42FB-8D59-8903CCF10BE9}" presName="bgRect" presStyleLbl="node1" presStyleIdx="1" presStyleCnt="3" custLinFactNeighborX="2762" custLinFactNeighborY="1754"/>
      <dgm:spPr/>
      <dgm:t>
        <a:bodyPr/>
        <a:lstStyle/>
        <a:p>
          <a:endParaRPr lang="tr-TR"/>
        </a:p>
      </dgm:t>
    </dgm:pt>
    <dgm:pt modelId="{04CEAEEA-3128-49EF-B1B6-D3F908EA980E}" type="pres">
      <dgm:prSet presAssocID="{BFC5C471-32CD-42FB-8D59-8903CCF10BE9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DBCE711-461B-4C0E-AC1D-B9792AFFA0D9}" type="pres">
      <dgm:prSet presAssocID="{BFC5C471-32CD-42FB-8D59-8903CCF10BE9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0C6B4B9-CE74-49FF-88DA-04BA1C5CA7DA}" type="pres">
      <dgm:prSet presAssocID="{F36306E0-5FCE-4B1B-BD1D-0E67BCE3F3D4}" presName="hSp" presStyleCnt="0"/>
      <dgm:spPr/>
    </dgm:pt>
    <dgm:pt modelId="{D7F68838-79B4-4A2B-A61E-4020F6F87CB1}" type="pres">
      <dgm:prSet presAssocID="{F36306E0-5FCE-4B1B-BD1D-0E67BCE3F3D4}" presName="vProcSp" presStyleCnt="0"/>
      <dgm:spPr/>
    </dgm:pt>
    <dgm:pt modelId="{4A608E30-58D5-401D-BB76-3E1052C52D0A}" type="pres">
      <dgm:prSet presAssocID="{F36306E0-5FCE-4B1B-BD1D-0E67BCE3F3D4}" presName="vSp1" presStyleCnt="0"/>
      <dgm:spPr/>
    </dgm:pt>
    <dgm:pt modelId="{AF46AA06-91AA-455C-94B4-8B164E656C78}" type="pres">
      <dgm:prSet presAssocID="{F36306E0-5FCE-4B1B-BD1D-0E67BCE3F3D4}" presName="simulatedConn" presStyleLbl="solidFgAcc1" presStyleIdx="1" presStyleCnt="2"/>
      <dgm:spPr/>
    </dgm:pt>
    <dgm:pt modelId="{F6249587-F503-4077-96CD-FBFE65D3D6B3}" type="pres">
      <dgm:prSet presAssocID="{F36306E0-5FCE-4B1B-BD1D-0E67BCE3F3D4}" presName="vSp2" presStyleCnt="0"/>
      <dgm:spPr/>
    </dgm:pt>
    <dgm:pt modelId="{8A101CEB-CD1A-4E1D-91F6-DA3FE087EA30}" type="pres">
      <dgm:prSet presAssocID="{F36306E0-5FCE-4B1B-BD1D-0E67BCE3F3D4}" presName="sibTrans" presStyleCnt="0"/>
      <dgm:spPr/>
    </dgm:pt>
    <dgm:pt modelId="{0AC072EE-5825-4C9F-8EC5-81EC9195A8CC}" type="pres">
      <dgm:prSet presAssocID="{EB8E1B6E-B7A2-4E98-A7B1-A156817CE2DD}" presName="compositeNode" presStyleCnt="0">
        <dgm:presLayoutVars>
          <dgm:bulletEnabled val="1"/>
        </dgm:presLayoutVars>
      </dgm:prSet>
      <dgm:spPr/>
    </dgm:pt>
    <dgm:pt modelId="{EDDD3237-390F-4E21-BF62-D444DAB5DC01}" type="pres">
      <dgm:prSet presAssocID="{EB8E1B6E-B7A2-4E98-A7B1-A156817CE2DD}" presName="bgRect" presStyleLbl="node1" presStyleIdx="2" presStyleCnt="3" custLinFactNeighborX="2595" custLinFactNeighborY="1754"/>
      <dgm:spPr/>
      <dgm:t>
        <a:bodyPr/>
        <a:lstStyle/>
        <a:p>
          <a:endParaRPr lang="tr-TR"/>
        </a:p>
      </dgm:t>
    </dgm:pt>
    <dgm:pt modelId="{BB70428E-671C-4F97-95A2-08567DAFE236}" type="pres">
      <dgm:prSet presAssocID="{EB8E1B6E-B7A2-4E98-A7B1-A156817CE2DD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00A0F9E-F9FC-471C-8710-37B47E8BCE25}" type="pres">
      <dgm:prSet presAssocID="{EB8E1B6E-B7A2-4E98-A7B1-A156817CE2DD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F0038E39-9888-4C8C-95E6-137EE83B24FD}" type="presOf" srcId="{BFC5C471-32CD-42FB-8D59-8903CCF10BE9}" destId="{81D4A3EA-BD27-447C-8E13-672D172D42FF}" srcOrd="0" destOrd="0" presId="urn:microsoft.com/office/officeart/2005/8/layout/hProcess7"/>
    <dgm:cxn modelId="{A88F38CE-7C81-4C00-B019-C4899FCAB9EA}" type="presOf" srcId="{58B49DCC-F33B-44AF-B922-FB28F873D8FB}" destId="{ADBCE711-461B-4C0E-AC1D-B9792AFFA0D9}" srcOrd="0" destOrd="0" presId="urn:microsoft.com/office/officeart/2005/8/layout/hProcess7"/>
    <dgm:cxn modelId="{AA108E7E-AFCF-4DAC-BA32-EEE16798E165}" type="presOf" srcId="{EB8E1B6E-B7A2-4E98-A7B1-A156817CE2DD}" destId="{EDDD3237-390F-4E21-BF62-D444DAB5DC01}" srcOrd="0" destOrd="0" presId="urn:microsoft.com/office/officeart/2005/8/layout/hProcess7"/>
    <dgm:cxn modelId="{FB0F3707-CB43-44EC-A96B-BBAD023CD245}" type="presOf" srcId="{D1965826-FAD4-4723-A885-45F798EE8924}" destId="{7E24780C-2E7B-4089-8EDF-2A6E0113B00B}" srcOrd="0" destOrd="0" presId="urn:microsoft.com/office/officeart/2005/8/layout/hProcess7"/>
    <dgm:cxn modelId="{ADDBFA90-EE30-4997-B8EA-46520E29A060}" srcId="{D1965826-FAD4-4723-A885-45F798EE8924}" destId="{CEAC5223-D894-44F1-BED9-AF072443F3F9}" srcOrd="0" destOrd="0" parTransId="{1C843860-9D79-404B-9F45-DC19C00A8D85}" sibTransId="{3813E1B1-69EB-4B03-9EA4-93C67CC7462A}"/>
    <dgm:cxn modelId="{AEFC470E-0095-40A9-AE3F-FB61B6D8698D}" type="presOf" srcId="{CEAC5223-D894-44F1-BED9-AF072443F3F9}" destId="{8AC734AC-6147-4E94-BC2A-BC91E32D9D59}" srcOrd="1" destOrd="0" presId="urn:microsoft.com/office/officeart/2005/8/layout/hProcess7"/>
    <dgm:cxn modelId="{60C7F359-D209-453F-A28F-D624DBC628AB}" type="presOf" srcId="{CEAC5223-D894-44F1-BED9-AF072443F3F9}" destId="{1BF424A5-6B78-4155-A9D4-29DB91988ECE}" srcOrd="0" destOrd="0" presId="urn:microsoft.com/office/officeart/2005/8/layout/hProcess7"/>
    <dgm:cxn modelId="{E9BE6960-A180-40A6-9B05-185A0AF07873}" type="presOf" srcId="{BFC5C471-32CD-42FB-8D59-8903CCF10BE9}" destId="{04CEAEEA-3128-49EF-B1B6-D3F908EA980E}" srcOrd="1" destOrd="0" presId="urn:microsoft.com/office/officeart/2005/8/layout/hProcess7"/>
    <dgm:cxn modelId="{AE167CBD-CEB1-4EF2-A9EC-02A114A0B83F}" srcId="{BFC5C471-32CD-42FB-8D59-8903CCF10BE9}" destId="{58B49DCC-F33B-44AF-B922-FB28F873D8FB}" srcOrd="0" destOrd="0" parTransId="{3A787B89-585B-47D1-8390-B59DCC65F048}" sibTransId="{12B2D5C5-146F-4FC8-B61C-FB0BB4024318}"/>
    <dgm:cxn modelId="{A78FED46-56CF-4B14-A40D-30FD5ECE3E1A}" srcId="{D1965826-FAD4-4723-A885-45F798EE8924}" destId="{EB8E1B6E-B7A2-4E98-A7B1-A156817CE2DD}" srcOrd="2" destOrd="0" parTransId="{B22B64D7-371D-43B7-8BE8-EF87228BEB4D}" sibTransId="{4385562D-8663-45E9-9B26-257D77CAA309}"/>
    <dgm:cxn modelId="{0F5C9299-9745-4214-BDA3-4B4B21106086}" type="presOf" srcId="{11EC49E2-0A3B-4420-AD57-94C6824FACD4}" destId="{400A0F9E-F9FC-471C-8710-37B47E8BCE25}" srcOrd="0" destOrd="0" presId="urn:microsoft.com/office/officeart/2005/8/layout/hProcess7"/>
    <dgm:cxn modelId="{F6F64618-8A03-4AC2-811C-C82B882EFC71}" srcId="{D1965826-FAD4-4723-A885-45F798EE8924}" destId="{BFC5C471-32CD-42FB-8D59-8903CCF10BE9}" srcOrd="1" destOrd="0" parTransId="{AB3880DA-3CFB-4019-8A65-506B8F0F83B7}" sibTransId="{F36306E0-5FCE-4B1B-BD1D-0E67BCE3F3D4}"/>
    <dgm:cxn modelId="{06189E36-ADB5-4DC4-B4A7-BB3480429A36}" srcId="{CEAC5223-D894-44F1-BED9-AF072443F3F9}" destId="{7D8C4E15-B206-4F96-ADF5-887F47B45213}" srcOrd="0" destOrd="0" parTransId="{1E1B5CBD-0E3E-4C00-BD0D-E86FFF6EC51D}" sibTransId="{7DFCEFAD-0378-4ABD-9BD8-4B0633608651}"/>
    <dgm:cxn modelId="{BE618EE0-4D8F-4703-9468-D1F63FC6A1BF}" srcId="{EB8E1B6E-B7A2-4E98-A7B1-A156817CE2DD}" destId="{11EC49E2-0A3B-4420-AD57-94C6824FACD4}" srcOrd="0" destOrd="0" parTransId="{1E67A1F7-CA31-45C3-AB3A-86D9449F3678}" sibTransId="{DDD0E7CA-0C01-49EB-B5C0-380A5DCE80AF}"/>
    <dgm:cxn modelId="{C0407936-3947-42ED-BB32-A05BC34E30E6}" type="presOf" srcId="{EB8E1B6E-B7A2-4E98-A7B1-A156817CE2DD}" destId="{BB70428E-671C-4F97-95A2-08567DAFE236}" srcOrd="1" destOrd="0" presId="urn:microsoft.com/office/officeart/2005/8/layout/hProcess7"/>
    <dgm:cxn modelId="{928E2593-C158-4F5C-BE7E-EF8E5575A1C6}" type="presOf" srcId="{7D8C4E15-B206-4F96-ADF5-887F47B45213}" destId="{89AF15A2-4993-4428-84AA-729FB8990DC2}" srcOrd="0" destOrd="0" presId="urn:microsoft.com/office/officeart/2005/8/layout/hProcess7"/>
    <dgm:cxn modelId="{B14E6B5B-E7A7-48ED-915A-9F6B6398D4AB}" type="presParOf" srcId="{7E24780C-2E7B-4089-8EDF-2A6E0113B00B}" destId="{51761D54-8E33-4B48-B64E-243199944E63}" srcOrd="0" destOrd="0" presId="urn:microsoft.com/office/officeart/2005/8/layout/hProcess7"/>
    <dgm:cxn modelId="{1BFB15BE-75A1-4936-9749-F505B1C95304}" type="presParOf" srcId="{51761D54-8E33-4B48-B64E-243199944E63}" destId="{1BF424A5-6B78-4155-A9D4-29DB91988ECE}" srcOrd="0" destOrd="0" presId="urn:microsoft.com/office/officeart/2005/8/layout/hProcess7"/>
    <dgm:cxn modelId="{468F4E91-2A29-4836-9D0B-E3A95E8CBF01}" type="presParOf" srcId="{51761D54-8E33-4B48-B64E-243199944E63}" destId="{8AC734AC-6147-4E94-BC2A-BC91E32D9D59}" srcOrd="1" destOrd="0" presId="urn:microsoft.com/office/officeart/2005/8/layout/hProcess7"/>
    <dgm:cxn modelId="{F003DB5D-BBDF-4E05-AEF8-FE594BE365F3}" type="presParOf" srcId="{51761D54-8E33-4B48-B64E-243199944E63}" destId="{89AF15A2-4993-4428-84AA-729FB8990DC2}" srcOrd="2" destOrd="0" presId="urn:microsoft.com/office/officeart/2005/8/layout/hProcess7"/>
    <dgm:cxn modelId="{0EC2A675-423C-4538-AF0B-760803B35999}" type="presParOf" srcId="{7E24780C-2E7B-4089-8EDF-2A6E0113B00B}" destId="{8EB76E3D-92C2-4033-9D49-DF4EADB70F78}" srcOrd="1" destOrd="0" presId="urn:microsoft.com/office/officeart/2005/8/layout/hProcess7"/>
    <dgm:cxn modelId="{8A3DD45D-A759-4D36-AAF5-13C0A88D452F}" type="presParOf" srcId="{7E24780C-2E7B-4089-8EDF-2A6E0113B00B}" destId="{B992E6DE-A267-4049-B61C-55A5810FC9D1}" srcOrd="2" destOrd="0" presId="urn:microsoft.com/office/officeart/2005/8/layout/hProcess7"/>
    <dgm:cxn modelId="{BC095CDF-1E01-4EB4-8447-1BBE437BE6B5}" type="presParOf" srcId="{B992E6DE-A267-4049-B61C-55A5810FC9D1}" destId="{F11676DF-2703-45B7-BF41-2F43AD677716}" srcOrd="0" destOrd="0" presId="urn:microsoft.com/office/officeart/2005/8/layout/hProcess7"/>
    <dgm:cxn modelId="{FD931675-F1E9-4667-B488-138AC581A4F1}" type="presParOf" srcId="{B992E6DE-A267-4049-B61C-55A5810FC9D1}" destId="{33EDCF59-B71C-4C57-AD95-0A3402DD1BB7}" srcOrd="1" destOrd="0" presId="urn:microsoft.com/office/officeart/2005/8/layout/hProcess7"/>
    <dgm:cxn modelId="{1FE0FEEF-F52D-4C8E-918C-4404E2C3D93F}" type="presParOf" srcId="{B992E6DE-A267-4049-B61C-55A5810FC9D1}" destId="{86EB92A8-1300-4A61-8865-894B3BC1B753}" srcOrd="2" destOrd="0" presId="urn:microsoft.com/office/officeart/2005/8/layout/hProcess7"/>
    <dgm:cxn modelId="{2D5FBE1C-E584-4A8A-90CB-9174D2C51F52}" type="presParOf" srcId="{7E24780C-2E7B-4089-8EDF-2A6E0113B00B}" destId="{1022A67A-07FD-4B7F-839E-5C215B35E63B}" srcOrd="3" destOrd="0" presId="urn:microsoft.com/office/officeart/2005/8/layout/hProcess7"/>
    <dgm:cxn modelId="{EE68EC00-E09E-4859-B17A-BCE6A560C439}" type="presParOf" srcId="{7E24780C-2E7B-4089-8EDF-2A6E0113B00B}" destId="{9BF57D8A-104D-4E60-8927-A1084D324082}" srcOrd="4" destOrd="0" presId="urn:microsoft.com/office/officeart/2005/8/layout/hProcess7"/>
    <dgm:cxn modelId="{F5B6809B-6588-4EEB-91BA-7D976E15F24A}" type="presParOf" srcId="{9BF57D8A-104D-4E60-8927-A1084D324082}" destId="{81D4A3EA-BD27-447C-8E13-672D172D42FF}" srcOrd="0" destOrd="0" presId="urn:microsoft.com/office/officeart/2005/8/layout/hProcess7"/>
    <dgm:cxn modelId="{5BC4EF48-FE90-47D6-B853-77C826B57919}" type="presParOf" srcId="{9BF57D8A-104D-4E60-8927-A1084D324082}" destId="{04CEAEEA-3128-49EF-B1B6-D3F908EA980E}" srcOrd="1" destOrd="0" presId="urn:microsoft.com/office/officeart/2005/8/layout/hProcess7"/>
    <dgm:cxn modelId="{5B4DEB47-D766-49B3-85E3-EBC98A7285C0}" type="presParOf" srcId="{9BF57D8A-104D-4E60-8927-A1084D324082}" destId="{ADBCE711-461B-4C0E-AC1D-B9792AFFA0D9}" srcOrd="2" destOrd="0" presId="urn:microsoft.com/office/officeart/2005/8/layout/hProcess7"/>
    <dgm:cxn modelId="{C29B89D9-24F2-45AA-8383-F7D30A9523B8}" type="presParOf" srcId="{7E24780C-2E7B-4089-8EDF-2A6E0113B00B}" destId="{00C6B4B9-CE74-49FF-88DA-04BA1C5CA7DA}" srcOrd="5" destOrd="0" presId="urn:microsoft.com/office/officeart/2005/8/layout/hProcess7"/>
    <dgm:cxn modelId="{C4892D27-7A10-4F70-BDCD-7DABAC211D73}" type="presParOf" srcId="{7E24780C-2E7B-4089-8EDF-2A6E0113B00B}" destId="{D7F68838-79B4-4A2B-A61E-4020F6F87CB1}" srcOrd="6" destOrd="0" presId="urn:microsoft.com/office/officeart/2005/8/layout/hProcess7"/>
    <dgm:cxn modelId="{EF82674A-0C3C-46DE-8D9E-A7B37DD58443}" type="presParOf" srcId="{D7F68838-79B4-4A2B-A61E-4020F6F87CB1}" destId="{4A608E30-58D5-401D-BB76-3E1052C52D0A}" srcOrd="0" destOrd="0" presId="urn:microsoft.com/office/officeart/2005/8/layout/hProcess7"/>
    <dgm:cxn modelId="{7B93229F-C110-4738-BFF8-F5E3C2FFFB97}" type="presParOf" srcId="{D7F68838-79B4-4A2B-A61E-4020F6F87CB1}" destId="{AF46AA06-91AA-455C-94B4-8B164E656C78}" srcOrd="1" destOrd="0" presId="urn:microsoft.com/office/officeart/2005/8/layout/hProcess7"/>
    <dgm:cxn modelId="{3DD37B2C-DBF3-44A9-8796-C0622B40A2BB}" type="presParOf" srcId="{D7F68838-79B4-4A2B-A61E-4020F6F87CB1}" destId="{F6249587-F503-4077-96CD-FBFE65D3D6B3}" srcOrd="2" destOrd="0" presId="urn:microsoft.com/office/officeart/2005/8/layout/hProcess7"/>
    <dgm:cxn modelId="{B28A122A-8A35-4F1C-9CE7-12164D68C2B3}" type="presParOf" srcId="{7E24780C-2E7B-4089-8EDF-2A6E0113B00B}" destId="{8A101CEB-CD1A-4E1D-91F6-DA3FE087EA30}" srcOrd="7" destOrd="0" presId="urn:microsoft.com/office/officeart/2005/8/layout/hProcess7"/>
    <dgm:cxn modelId="{9D44FF75-E733-410A-ADB4-BFE852403616}" type="presParOf" srcId="{7E24780C-2E7B-4089-8EDF-2A6E0113B00B}" destId="{0AC072EE-5825-4C9F-8EC5-81EC9195A8CC}" srcOrd="8" destOrd="0" presId="urn:microsoft.com/office/officeart/2005/8/layout/hProcess7"/>
    <dgm:cxn modelId="{CED25C43-7059-4284-9917-19D5A9B14BE1}" type="presParOf" srcId="{0AC072EE-5825-4C9F-8EC5-81EC9195A8CC}" destId="{EDDD3237-390F-4E21-BF62-D444DAB5DC01}" srcOrd="0" destOrd="0" presId="urn:microsoft.com/office/officeart/2005/8/layout/hProcess7"/>
    <dgm:cxn modelId="{90C470CB-71E8-4A1B-B889-E9F319C96BA4}" type="presParOf" srcId="{0AC072EE-5825-4C9F-8EC5-81EC9195A8CC}" destId="{BB70428E-671C-4F97-95A2-08567DAFE236}" srcOrd="1" destOrd="0" presId="urn:microsoft.com/office/officeart/2005/8/layout/hProcess7"/>
    <dgm:cxn modelId="{EA451499-7C16-42A4-A0B5-CE26F65CDEC6}" type="presParOf" srcId="{0AC072EE-5825-4C9F-8EC5-81EC9195A8CC}" destId="{400A0F9E-F9FC-471C-8710-37B47E8BCE2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A4617-A010-48BC-B3F4-872CE769622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tr-TR"/>
        </a:p>
      </dgm:t>
    </dgm:pt>
    <dgm:pt modelId="{CDEBD8CD-9354-48A8-AB5C-8539E9AD242B}">
      <dgm:prSet/>
      <dgm:spPr/>
      <dgm:t>
        <a:bodyPr/>
        <a:lstStyle/>
        <a:p>
          <a:pPr rtl="0"/>
          <a:r>
            <a:rPr lang="tr-TR" dirty="0" smtClean="0"/>
            <a:t>1)Süzülme (</a:t>
          </a:r>
          <a:r>
            <a:rPr lang="tr-TR" dirty="0" err="1" smtClean="0"/>
            <a:t>Filtrasyon</a:t>
          </a:r>
          <a:r>
            <a:rPr lang="tr-TR" dirty="0" smtClean="0"/>
            <a:t>)</a:t>
          </a:r>
          <a:endParaRPr lang="tr-TR" dirty="0"/>
        </a:p>
      </dgm:t>
    </dgm:pt>
    <dgm:pt modelId="{AA833595-AFAD-437D-9965-7C5451EA6DA5}" type="parTrans" cxnId="{71231946-5B7F-494E-940E-D8DC6E026ABE}">
      <dgm:prSet/>
      <dgm:spPr/>
      <dgm:t>
        <a:bodyPr/>
        <a:lstStyle/>
        <a:p>
          <a:endParaRPr lang="tr-TR"/>
        </a:p>
      </dgm:t>
    </dgm:pt>
    <dgm:pt modelId="{6F7DE857-2209-4FB2-BD7C-56369BC8E917}" type="sibTrans" cxnId="{71231946-5B7F-494E-940E-D8DC6E026ABE}">
      <dgm:prSet/>
      <dgm:spPr/>
      <dgm:t>
        <a:bodyPr/>
        <a:lstStyle/>
        <a:p>
          <a:endParaRPr lang="tr-TR"/>
        </a:p>
      </dgm:t>
    </dgm:pt>
    <dgm:pt modelId="{8A76DDAD-537E-4269-AB00-8579BAE6C812}">
      <dgm:prSet/>
      <dgm:spPr/>
      <dgm:t>
        <a:bodyPr/>
        <a:lstStyle/>
        <a:p>
          <a:pPr rtl="0"/>
          <a:r>
            <a:rPr lang="tr-TR" dirty="0" smtClean="0"/>
            <a:t>2)Geri Emilim</a:t>
          </a:r>
          <a:endParaRPr lang="tr-TR" dirty="0"/>
        </a:p>
      </dgm:t>
    </dgm:pt>
    <dgm:pt modelId="{A515F686-C8BF-4085-88AC-BD70C05528E8}" type="parTrans" cxnId="{149A36FA-FE11-4EF6-AB9B-DB4C6079516B}">
      <dgm:prSet/>
      <dgm:spPr/>
      <dgm:t>
        <a:bodyPr/>
        <a:lstStyle/>
        <a:p>
          <a:endParaRPr lang="tr-TR"/>
        </a:p>
      </dgm:t>
    </dgm:pt>
    <dgm:pt modelId="{0448A40D-A51A-47E4-8C48-1A739BA10F6F}" type="sibTrans" cxnId="{149A36FA-FE11-4EF6-AB9B-DB4C6079516B}">
      <dgm:prSet/>
      <dgm:spPr/>
      <dgm:t>
        <a:bodyPr/>
        <a:lstStyle/>
        <a:p>
          <a:endParaRPr lang="tr-TR"/>
        </a:p>
      </dgm:t>
    </dgm:pt>
    <dgm:pt modelId="{B7DEE514-13D3-4CDF-AFC0-3A7005F689E6}">
      <dgm:prSet/>
      <dgm:spPr/>
      <dgm:t>
        <a:bodyPr/>
        <a:lstStyle/>
        <a:p>
          <a:pPr rtl="0"/>
          <a:r>
            <a:rPr lang="tr-TR" dirty="0" smtClean="0"/>
            <a:t>3)Salgılama</a:t>
          </a:r>
          <a:endParaRPr lang="tr-TR" dirty="0"/>
        </a:p>
      </dgm:t>
    </dgm:pt>
    <dgm:pt modelId="{3D89EC63-553C-4750-B8E2-23F70E651358}" type="parTrans" cxnId="{64230EA3-3392-420D-81E8-311C9AEC7F05}">
      <dgm:prSet/>
      <dgm:spPr/>
      <dgm:t>
        <a:bodyPr/>
        <a:lstStyle/>
        <a:p>
          <a:endParaRPr lang="tr-TR"/>
        </a:p>
      </dgm:t>
    </dgm:pt>
    <dgm:pt modelId="{CE077BD1-E78C-4F87-AB45-D96BDF60A94C}" type="sibTrans" cxnId="{64230EA3-3392-420D-81E8-311C9AEC7F05}">
      <dgm:prSet/>
      <dgm:spPr/>
      <dgm:t>
        <a:bodyPr/>
        <a:lstStyle/>
        <a:p>
          <a:endParaRPr lang="tr-TR"/>
        </a:p>
      </dgm:t>
    </dgm:pt>
    <dgm:pt modelId="{2FE29D8A-8DEA-4DF8-AA75-5E7ADBCBD366}">
      <dgm:prSet/>
      <dgm:spPr/>
      <dgm:t>
        <a:bodyPr/>
        <a:lstStyle/>
        <a:p>
          <a:pPr rtl="0"/>
          <a:r>
            <a:rPr lang="tr-TR" dirty="0" smtClean="0"/>
            <a:t>4)Boşaltım</a:t>
          </a:r>
          <a:endParaRPr lang="tr-TR" dirty="0"/>
        </a:p>
      </dgm:t>
    </dgm:pt>
    <dgm:pt modelId="{964387CC-ED8D-4E46-AA97-DAD495988AAD}" type="parTrans" cxnId="{263874AB-3602-489C-9FEB-48C2AC4304A9}">
      <dgm:prSet/>
      <dgm:spPr/>
      <dgm:t>
        <a:bodyPr/>
        <a:lstStyle/>
        <a:p>
          <a:endParaRPr lang="tr-TR"/>
        </a:p>
      </dgm:t>
    </dgm:pt>
    <dgm:pt modelId="{5BBCC4CA-3F11-4BC8-A1E5-9076A8D8C999}" type="sibTrans" cxnId="{263874AB-3602-489C-9FEB-48C2AC4304A9}">
      <dgm:prSet/>
      <dgm:spPr/>
      <dgm:t>
        <a:bodyPr/>
        <a:lstStyle/>
        <a:p>
          <a:endParaRPr lang="tr-TR"/>
        </a:p>
      </dgm:t>
    </dgm:pt>
    <dgm:pt modelId="{3D095A09-FBF0-4E34-93F7-9058739A0630}" type="pres">
      <dgm:prSet presAssocID="{ECCA4617-A010-48BC-B3F4-872CE76962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8220E22A-D95C-46FC-B8F7-6CD68CCE46ED}" type="pres">
      <dgm:prSet presAssocID="{CDEBD8CD-9354-48A8-AB5C-8539E9AD242B}" presName="linNode" presStyleCnt="0"/>
      <dgm:spPr/>
    </dgm:pt>
    <dgm:pt modelId="{E1E3E4D9-7711-4A83-BEF7-1AE94E2B2269}" type="pres">
      <dgm:prSet presAssocID="{CDEBD8CD-9354-48A8-AB5C-8539E9AD242B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13B13F4-9A8D-4B1A-88D2-39843B04B7EF}" type="pres">
      <dgm:prSet presAssocID="{6F7DE857-2209-4FB2-BD7C-56369BC8E917}" presName="sp" presStyleCnt="0"/>
      <dgm:spPr/>
    </dgm:pt>
    <dgm:pt modelId="{AA2C52DF-1344-4752-8A31-0DD9DFCBCD98}" type="pres">
      <dgm:prSet presAssocID="{8A76DDAD-537E-4269-AB00-8579BAE6C812}" presName="linNode" presStyleCnt="0"/>
      <dgm:spPr/>
    </dgm:pt>
    <dgm:pt modelId="{841951F7-7DE8-4C45-9B8D-3FBF91170D51}" type="pres">
      <dgm:prSet presAssocID="{8A76DDAD-537E-4269-AB00-8579BAE6C81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E51A0B6-DDBC-42CB-848A-D33A8705D732}" type="pres">
      <dgm:prSet presAssocID="{0448A40D-A51A-47E4-8C48-1A739BA10F6F}" presName="sp" presStyleCnt="0"/>
      <dgm:spPr/>
    </dgm:pt>
    <dgm:pt modelId="{D9ABE79F-B4D2-471D-9133-1C04FE53A977}" type="pres">
      <dgm:prSet presAssocID="{B7DEE514-13D3-4CDF-AFC0-3A7005F689E6}" presName="linNode" presStyleCnt="0"/>
      <dgm:spPr/>
    </dgm:pt>
    <dgm:pt modelId="{DC582C2D-AD79-4298-910C-5BA45F4EB204}" type="pres">
      <dgm:prSet presAssocID="{B7DEE514-13D3-4CDF-AFC0-3A7005F689E6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4182BAD-F91A-4FD9-9FD1-749A6AB806C6}" type="pres">
      <dgm:prSet presAssocID="{CE077BD1-E78C-4F87-AB45-D96BDF60A94C}" presName="sp" presStyleCnt="0"/>
      <dgm:spPr/>
    </dgm:pt>
    <dgm:pt modelId="{0B9D9640-A6F4-4059-B7D2-A0139D91AB1B}" type="pres">
      <dgm:prSet presAssocID="{2FE29D8A-8DEA-4DF8-AA75-5E7ADBCBD366}" presName="linNode" presStyleCnt="0"/>
      <dgm:spPr/>
    </dgm:pt>
    <dgm:pt modelId="{40E78C2C-3265-453F-AAE5-507B08C4C89A}" type="pres">
      <dgm:prSet presAssocID="{2FE29D8A-8DEA-4DF8-AA75-5E7ADBCBD366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64230EA3-3392-420D-81E8-311C9AEC7F05}" srcId="{ECCA4617-A010-48BC-B3F4-872CE7696220}" destId="{B7DEE514-13D3-4CDF-AFC0-3A7005F689E6}" srcOrd="2" destOrd="0" parTransId="{3D89EC63-553C-4750-B8E2-23F70E651358}" sibTransId="{CE077BD1-E78C-4F87-AB45-D96BDF60A94C}"/>
    <dgm:cxn modelId="{263874AB-3602-489C-9FEB-48C2AC4304A9}" srcId="{ECCA4617-A010-48BC-B3F4-872CE7696220}" destId="{2FE29D8A-8DEA-4DF8-AA75-5E7ADBCBD366}" srcOrd="3" destOrd="0" parTransId="{964387CC-ED8D-4E46-AA97-DAD495988AAD}" sibTransId="{5BBCC4CA-3F11-4BC8-A1E5-9076A8D8C999}"/>
    <dgm:cxn modelId="{857A7B7E-05CD-44B3-BC44-554441A69311}" type="presOf" srcId="{2FE29D8A-8DEA-4DF8-AA75-5E7ADBCBD366}" destId="{40E78C2C-3265-453F-AAE5-507B08C4C89A}" srcOrd="0" destOrd="0" presId="urn:microsoft.com/office/officeart/2005/8/layout/vList5"/>
    <dgm:cxn modelId="{9A4A2ECA-FB61-4190-9885-A94C6F46C20C}" type="presOf" srcId="{B7DEE514-13D3-4CDF-AFC0-3A7005F689E6}" destId="{DC582C2D-AD79-4298-910C-5BA45F4EB204}" srcOrd="0" destOrd="0" presId="urn:microsoft.com/office/officeart/2005/8/layout/vList5"/>
    <dgm:cxn modelId="{6BFF6966-BDA8-47B1-BF4F-969B466BA6DA}" type="presOf" srcId="{ECCA4617-A010-48BC-B3F4-872CE7696220}" destId="{3D095A09-FBF0-4E34-93F7-9058739A0630}" srcOrd="0" destOrd="0" presId="urn:microsoft.com/office/officeart/2005/8/layout/vList5"/>
    <dgm:cxn modelId="{71231946-5B7F-494E-940E-D8DC6E026ABE}" srcId="{ECCA4617-A010-48BC-B3F4-872CE7696220}" destId="{CDEBD8CD-9354-48A8-AB5C-8539E9AD242B}" srcOrd="0" destOrd="0" parTransId="{AA833595-AFAD-437D-9965-7C5451EA6DA5}" sibTransId="{6F7DE857-2209-4FB2-BD7C-56369BC8E917}"/>
    <dgm:cxn modelId="{149A36FA-FE11-4EF6-AB9B-DB4C6079516B}" srcId="{ECCA4617-A010-48BC-B3F4-872CE7696220}" destId="{8A76DDAD-537E-4269-AB00-8579BAE6C812}" srcOrd="1" destOrd="0" parTransId="{A515F686-C8BF-4085-88AC-BD70C05528E8}" sibTransId="{0448A40D-A51A-47E4-8C48-1A739BA10F6F}"/>
    <dgm:cxn modelId="{8EDEC39C-2BC9-44FC-AF5A-FFFDE110467C}" type="presOf" srcId="{8A76DDAD-537E-4269-AB00-8579BAE6C812}" destId="{841951F7-7DE8-4C45-9B8D-3FBF91170D51}" srcOrd="0" destOrd="0" presId="urn:microsoft.com/office/officeart/2005/8/layout/vList5"/>
    <dgm:cxn modelId="{723620E2-281A-49AD-ACF4-F6379DF9E754}" type="presOf" srcId="{CDEBD8CD-9354-48A8-AB5C-8539E9AD242B}" destId="{E1E3E4D9-7711-4A83-BEF7-1AE94E2B2269}" srcOrd="0" destOrd="0" presId="urn:microsoft.com/office/officeart/2005/8/layout/vList5"/>
    <dgm:cxn modelId="{DD8BE56E-034F-44A7-816E-7FBA85375F35}" type="presParOf" srcId="{3D095A09-FBF0-4E34-93F7-9058739A0630}" destId="{8220E22A-D95C-46FC-B8F7-6CD68CCE46ED}" srcOrd="0" destOrd="0" presId="urn:microsoft.com/office/officeart/2005/8/layout/vList5"/>
    <dgm:cxn modelId="{46805E3E-778B-4C20-B481-14C1987B9404}" type="presParOf" srcId="{8220E22A-D95C-46FC-B8F7-6CD68CCE46ED}" destId="{E1E3E4D9-7711-4A83-BEF7-1AE94E2B2269}" srcOrd="0" destOrd="0" presId="urn:microsoft.com/office/officeart/2005/8/layout/vList5"/>
    <dgm:cxn modelId="{4C81DB5C-FCED-4D71-AAFE-7DB58B02E360}" type="presParOf" srcId="{3D095A09-FBF0-4E34-93F7-9058739A0630}" destId="{E13B13F4-9A8D-4B1A-88D2-39843B04B7EF}" srcOrd="1" destOrd="0" presId="urn:microsoft.com/office/officeart/2005/8/layout/vList5"/>
    <dgm:cxn modelId="{C16C9E40-53C6-4CE8-9959-2C2080C4AA98}" type="presParOf" srcId="{3D095A09-FBF0-4E34-93F7-9058739A0630}" destId="{AA2C52DF-1344-4752-8A31-0DD9DFCBCD98}" srcOrd="2" destOrd="0" presId="urn:microsoft.com/office/officeart/2005/8/layout/vList5"/>
    <dgm:cxn modelId="{04054F2F-93EA-4F79-9767-7FA21453D06B}" type="presParOf" srcId="{AA2C52DF-1344-4752-8A31-0DD9DFCBCD98}" destId="{841951F7-7DE8-4C45-9B8D-3FBF91170D51}" srcOrd="0" destOrd="0" presId="urn:microsoft.com/office/officeart/2005/8/layout/vList5"/>
    <dgm:cxn modelId="{000EF94C-F86B-45B9-AB7E-310BB37C7C2C}" type="presParOf" srcId="{3D095A09-FBF0-4E34-93F7-9058739A0630}" destId="{6E51A0B6-DDBC-42CB-848A-D33A8705D732}" srcOrd="3" destOrd="0" presId="urn:microsoft.com/office/officeart/2005/8/layout/vList5"/>
    <dgm:cxn modelId="{C3101241-0B87-4F99-8AAA-8E7231FD7F11}" type="presParOf" srcId="{3D095A09-FBF0-4E34-93F7-9058739A0630}" destId="{D9ABE79F-B4D2-471D-9133-1C04FE53A977}" srcOrd="4" destOrd="0" presId="urn:microsoft.com/office/officeart/2005/8/layout/vList5"/>
    <dgm:cxn modelId="{EAB842A2-050D-462E-BB46-5A6DF57DBD9A}" type="presParOf" srcId="{D9ABE79F-B4D2-471D-9133-1C04FE53A977}" destId="{DC582C2D-AD79-4298-910C-5BA45F4EB204}" srcOrd="0" destOrd="0" presId="urn:microsoft.com/office/officeart/2005/8/layout/vList5"/>
    <dgm:cxn modelId="{DC3BC210-F45C-41BE-BAE8-2D7AA8A5D811}" type="presParOf" srcId="{3D095A09-FBF0-4E34-93F7-9058739A0630}" destId="{E4182BAD-F91A-4FD9-9FD1-749A6AB806C6}" srcOrd="5" destOrd="0" presId="urn:microsoft.com/office/officeart/2005/8/layout/vList5"/>
    <dgm:cxn modelId="{06C563E3-0101-4966-8ED1-5B9B38BC42FB}" type="presParOf" srcId="{3D095A09-FBF0-4E34-93F7-9058739A0630}" destId="{0B9D9640-A6F4-4059-B7D2-A0139D91AB1B}" srcOrd="6" destOrd="0" presId="urn:microsoft.com/office/officeart/2005/8/layout/vList5"/>
    <dgm:cxn modelId="{81FE7FD3-328F-43E5-A6F5-F2405EE2F13C}" type="presParOf" srcId="{0B9D9640-A6F4-4059-B7D2-A0139D91AB1B}" destId="{40E78C2C-3265-453F-AAE5-507B08C4C89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BF424A5-6B78-4155-A9D4-29DB91988ECE}">
      <dsp:nvSpPr>
        <dsp:cNvPr id="0" name=""/>
        <dsp:cNvSpPr/>
      </dsp:nvSpPr>
      <dsp:spPr>
        <a:xfrm>
          <a:off x="566" y="308690"/>
          <a:ext cx="2438989" cy="2926787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AMONYAK</a:t>
          </a:r>
          <a:endParaRPr lang="tr-TR" sz="2600" kern="1200" dirty="0"/>
        </a:p>
      </dsp:txBody>
      <dsp:txXfrm rot="16200000">
        <a:off x="-955517" y="1264774"/>
        <a:ext cx="2399965" cy="487797"/>
      </dsp:txXfrm>
    </dsp:sp>
    <dsp:sp modelId="{89AF15A2-4993-4428-84AA-729FB8990DC2}">
      <dsp:nvSpPr>
        <dsp:cNvPr id="0" name=""/>
        <dsp:cNvSpPr/>
      </dsp:nvSpPr>
      <dsp:spPr>
        <a:xfrm>
          <a:off x="488364" y="308690"/>
          <a:ext cx="1817047" cy="292678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En zehirli protein atığıdır.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Bol su ile seyreltilerek dışarı atılır.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err="1" smtClean="0"/>
            <a:t>Paramesyum</a:t>
          </a:r>
          <a:r>
            <a:rPr lang="tr-TR" sz="2000" kern="1200" dirty="0" smtClean="0"/>
            <a:t>,sünger, hidra,yassı solucan,balık</a:t>
          </a:r>
          <a:endParaRPr lang="tr-TR" sz="2000" kern="1200" dirty="0"/>
        </a:p>
      </dsp:txBody>
      <dsp:txXfrm>
        <a:off x="488364" y="308690"/>
        <a:ext cx="1817047" cy="2926787"/>
      </dsp:txXfrm>
    </dsp:sp>
    <dsp:sp modelId="{81D4A3EA-BD27-447C-8E13-672D172D42FF}">
      <dsp:nvSpPr>
        <dsp:cNvPr id="0" name=""/>
        <dsp:cNvSpPr/>
      </dsp:nvSpPr>
      <dsp:spPr>
        <a:xfrm>
          <a:off x="2592286" y="360026"/>
          <a:ext cx="2438989" cy="2926787"/>
        </a:xfrm>
        <a:prstGeom prst="roundRect">
          <a:avLst>
            <a:gd name="adj" fmla="val 5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ÜRE</a:t>
          </a:r>
          <a:endParaRPr lang="tr-TR" sz="2600" kern="1200" dirty="0"/>
        </a:p>
      </dsp:txBody>
      <dsp:txXfrm rot="16200000">
        <a:off x="1636202" y="1316109"/>
        <a:ext cx="2399965" cy="487797"/>
      </dsp:txXfrm>
    </dsp:sp>
    <dsp:sp modelId="{33EDCF59-B71C-4C57-AD95-0A3402DD1BB7}">
      <dsp:nvSpPr>
        <dsp:cNvPr id="0" name=""/>
        <dsp:cNvSpPr/>
      </dsp:nvSpPr>
      <dsp:spPr>
        <a:xfrm rot="5400000">
          <a:off x="2322122" y="2634025"/>
          <a:ext cx="429987" cy="36584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BCE711-461B-4C0E-AC1D-B9792AFFA0D9}">
      <dsp:nvSpPr>
        <dsp:cNvPr id="0" name=""/>
        <dsp:cNvSpPr/>
      </dsp:nvSpPr>
      <dsp:spPr>
        <a:xfrm>
          <a:off x="3080083" y="360026"/>
          <a:ext cx="1817047" cy="292678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Amonyağa göre daha az zehirli ve daha az su kullanılır.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Omurgalılarda </a:t>
          </a:r>
          <a:r>
            <a:rPr lang="tr-TR" sz="2000" kern="1200" dirty="0" err="1" smtClean="0"/>
            <a:t>ornitin</a:t>
          </a:r>
          <a:r>
            <a:rPr lang="tr-TR" sz="2000" kern="1200" dirty="0" smtClean="0"/>
            <a:t> devri reaksiyonlarıyla amonyak üreye dönüştürülür.</a:t>
          </a:r>
          <a:endParaRPr lang="tr-TR" sz="2000" kern="1200" dirty="0"/>
        </a:p>
      </dsp:txBody>
      <dsp:txXfrm>
        <a:off x="3080083" y="360026"/>
        <a:ext cx="1817047" cy="2926787"/>
      </dsp:txXfrm>
    </dsp:sp>
    <dsp:sp modelId="{EDDD3237-390F-4E21-BF62-D444DAB5DC01}">
      <dsp:nvSpPr>
        <dsp:cNvPr id="0" name=""/>
        <dsp:cNvSpPr/>
      </dsp:nvSpPr>
      <dsp:spPr>
        <a:xfrm>
          <a:off x="5049842" y="360026"/>
          <a:ext cx="2438989" cy="2926787"/>
        </a:xfrm>
        <a:prstGeom prst="roundRect">
          <a:avLst>
            <a:gd name="adj" fmla="val 5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115570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ÜRİK ASİT</a:t>
          </a:r>
          <a:endParaRPr lang="tr-TR" sz="2600" kern="1200" dirty="0"/>
        </a:p>
      </dsp:txBody>
      <dsp:txXfrm rot="16200000">
        <a:off x="4093758" y="1316109"/>
        <a:ext cx="2399965" cy="487797"/>
      </dsp:txXfrm>
    </dsp:sp>
    <dsp:sp modelId="{AF46AA06-91AA-455C-94B4-8B164E656C78}">
      <dsp:nvSpPr>
        <dsp:cNvPr id="0" name=""/>
        <dsp:cNvSpPr/>
      </dsp:nvSpPr>
      <dsp:spPr>
        <a:xfrm rot="5400000">
          <a:off x="4846476" y="2634025"/>
          <a:ext cx="429987" cy="36584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A0F9E-F9FC-471C-8710-37B47E8BCE25}">
      <dsp:nvSpPr>
        <dsp:cNvPr id="0" name=""/>
        <dsp:cNvSpPr/>
      </dsp:nvSpPr>
      <dsp:spPr>
        <a:xfrm>
          <a:off x="5537640" y="360026"/>
          <a:ext cx="1817047" cy="292678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Boşaltımı için çok az su kullanılır.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smtClean="0"/>
            <a:t>Sürüngen,kuş ve böcekler ürik asit şeklinde atar.</a:t>
          </a:r>
          <a:endParaRPr lang="tr-TR" sz="2000" kern="1200" dirty="0"/>
        </a:p>
      </dsp:txBody>
      <dsp:txXfrm>
        <a:off x="5537640" y="360026"/>
        <a:ext cx="1817047" cy="292678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1E3E4D9-7711-4A83-BEF7-1AE94E2B2269}">
      <dsp:nvSpPr>
        <dsp:cNvPr id="0" name=""/>
        <dsp:cNvSpPr/>
      </dsp:nvSpPr>
      <dsp:spPr>
        <a:xfrm>
          <a:off x="2487167" y="2288"/>
          <a:ext cx="2798064" cy="11005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3200" kern="1200" dirty="0" smtClean="0"/>
            <a:t>1)Süzülme (</a:t>
          </a:r>
          <a:r>
            <a:rPr lang="tr-TR" sz="3200" kern="1200" dirty="0" err="1" smtClean="0"/>
            <a:t>Filtrasyon</a:t>
          </a:r>
          <a:r>
            <a:rPr lang="tr-TR" sz="3200" kern="1200" dirty="0" smtClean="0"/>
            <a:t>)</a:t>
          </a:r>
          <a:endParaRPr lang="tr-TR" sz="3200" kern="1200" dirty="0"/>
        </a:p>
      </dsp:txBody>
      <dsp:txXfrm>
        <a:off x="2487167" y="2288"/>
        <a:ext cx="2798064" cy="1100583"/>
      </dsp:txXfrm>
    </dsp:sp>
    <dsp:sp modelId="{841951F7-7DE8-4C45-9B8D-3FBF91170D51}">
      <dsp:nvSpPr>
        <dsp:cNvPr id="0" name=""/>
        <dsp:cNvSpPr/>
      </dsp:nvSpPr>
      <dsp:spPr>
        <a:xfrm>
          <a:off x="2487167" y="1157901"/>
          <a:ext cx="2798064" cy="11005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3200" kern="1200" dirty="0" smtClean="0"/>
            <a:t>2)Geri Emilim</a:t>
          </a:r>
          <a:endParaRPr lang="tr-TR" sz="3200" kern="1200" dirty="0"/>
        </a:p>
      </dsp:txBody>
      <dsp:txXfrm>
        <a:off x="2487167" y="1157901"/>
        <a:ext cx="2798064" cy="1100583"/>
      </dsp:txXfrm>
    </dsp:sp>
    <dsp:sp modelId="{DC582C2D-AD79-4298-910C-5BA45F4EB204}">
      <dsp:nvSpPr>
        <dsp:cNvPr id="0" name=""/>
        <dsp:cNvSpPr/>
      </dsp:nvSpPr>
      <dsp:spPr>
        <a:xfrm>
          <a:off x="2487167" y="2313514"/>
          <a:ext cx="2798064" cy="11005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3200" kern="1200" dirty="0" smtClean="0"/>
            <a:t>3)Salgılama</a:t>
          </a:r>
          <a:endParaRPr lang="tr-TR" sz="3200" kern="1200" dirty="0"/>
        </a:p>
      </dsp:txBody>
      <dsp:txXfrm>
        <a:off x="2487167" y="2313514"/>
        <a:ext cx="2798064" cy="1100583"/>
      </dsp:txXfrm>
    </dsp:sp>
    <dsp:sp modelId="{40E78C2C-3265-453F-AAE5-507B08C4C89A}">
      <dsp:nvSpPr>
        <dsp:cNvPr id="0" name=""/>
        <dsp:cNvSpPr/>
      </dsp:nvSpPr>
      <dsp:spPr>
        <a:xfrm>
          <a:off x="2487167" y="3469127"/>
          <a:ext cx="2798064" cy="11005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3200" kern="1200" dirty="0" smtClean="0"/>
            <a:t>4)Boşaltım</a:t>
          </a:r>
          <a:endParaRPr lang="tr-TR" sz="3200" kern="1200" dirty="0"/>
        </a:p>
      </dsp:txBody>
      <dsp:txXfrm>
        <a:off x="2487167" y="3469127"/>
        <a:ext cx="2798064" cy="1100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2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17" name="1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9" name="2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  <p:sp>
        <p:nvSpPr>
          <p:cNvPr id="7" name="6 Dikdörtgen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Dikdörtgen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ikdörtgen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Dikdörtgen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Dikdörtgen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Dikdörtgen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  <p:sp>
        <p:nvSpPr>
          <p:cNvPr id="9" name="8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3" name="12 İçerik Yer Tutucusu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10 Dikdörtgen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Dikdörtgen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1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E62411A-9177-4969-A843-4E86B2E000CA}" type="datetimeFigureOut">
              <a:rPr lang="tr-TR" smtClean="0"/>
              <a:t>24.04.2016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176CE93-C82D-4D53-A2B7-3CEEBE987F94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BOŞALTIM SİSTEMİ</a:t>
            </a:r>
            <a:endParaRPr lang="tr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sp>
        <p:nvSpPr>
          <p:cNvPr id="8" name="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5F2110-9CE1-4561-9C3E-38FAB44CA09B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5058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10</a:t>
            </a:fld>
            <a:endParaRPr lang="tr-TR"/>
          </a:p>
        </p:txBody>
      </p:sp>
      <p:pic>
        <p:nvPicPr>
          <p:cNvPr id="46084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9750" y="1412875"/>
            <a:ext cx="3600450" cy="4824413"/>
          </a:xfrm>
        </p:spPr>
      </p:pic>
      <p:sp>
        <p:nvSpPr>
          <p:cNvPr id="6" name="5 Metin kutusu"/>
          <p:cNvSpPr txBox="1"/>
          <p:nvPr/>
        </p:nvSpPr>
        <p:spPr>
          <a:xfrm>
            <a:off x="4356100" y="1412875"/>
            <a:ext cx="4319588" cy="9239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dirty="0"/>
              <a:t>Böbreklere kan,sağ ve sol atardamarlar ile getirilir.Sağ ve sol toplardamarlar ile götürülür.</a:t>
            </a:r>
          </a:p>
        </p:txBody>
      </p:sp>
      <p:pic>
        <p:nvPicPr>
          <p:cNvPr id="4608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263" y="2565400"/>
            <a:ext cx="3200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mtClean="0"/>
              <a:t>Böbrek Kesiti</a:t>
            </a:r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E39CFD-4FDF-4494-B372-9CBD1B2DAF93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6082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11</a:t>
            </a:fld>
            <a:endParaRPr lang="tr-TR"/>
          </a:p>
        </p:txBody>
      </p:sp>
      <p:pic>
        <p:nvPicPr>
          <p:cNvPr id="4710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9552" y="0"/>
            <a:ext cx="8229600" cy="5183187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5301208"/>
            <a:ext cx="6858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NEFRON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sz="2400" dirty="0" smtClean="0"/>
              <a:t>Böbreğin iş gören birimlerine </a:t>
            </a:r>
            <a:r>
              <a:rPr lang="tr-TR" sz="2400" b="1" dirty="0" err="1" smtClean="0"/>
              <a:t>nefron</a:t>
            </a:r>
            <a:r>
              <a:rPr lang="tr-TR" sz="2400" b="1" dirty="0" smtClean="0"/>
              <a:t> denir</a:t>
            </a:r>
            <a:r>
              <a:rPr lang="tr-TR" sz="2400" dirty="0" smtClean="0"/>
              <a:t>. Her böbrekte 1.000 000 kadar </a:t>
            </a:r>
            <a:r>
              <a:rPr lang="tr-TR" sz="2400" dirty="0" err="1" smtClean="0"/>
              <a:t>nefron</a:t>
            </a:r>
            <a:r>
              <a:rPr lang="tr-TR" sz="2400" b="1" dirty="0" smtClean="0"/>
              <a:t> </a:t>
            </a:r>
            <a:r>
              <a:rPr lang="tr-TR" sz="2400" dirty="0" smtClean="0"/>
              <a:t>vardır. </a:t>
            </a:r>
            <a:r>
              <a:rPr lang="tr-TR" sz="2400" dirty="0" err="1" smtClean="0"/>
              <a:t>Nefronlardan</a:t>
            </a:r>
            <a:r>
              <a:rPr lang="tr-TR" sz="2400" dirty="0" smtClean="0"/>
              <a:t> günde 180 litre kadar sıvı süzülür, bunun yaklaşık 1,5 litresi idrar olarak vücuttan atılır. Böbreğin </a:t>
            </a:r>
            <a:r>
              <a:rPr lang="tr-TR" sz="2400" u="sng" dirty="0" smtClean="0"/>
              <a:t>kabuk bölgesinde </a:t>
            </a:r>
            <a:r>
              <a:rPr lang="tr-TR" sz="2400" dirty="0" smtClean="0"/>
              <a:t>bulunan </a:t>
            </a:r>
            <a:r>
              <a:rPr lang="tr-TR" sz="2400" dirty="0" err="1" smtClean="0"/>
              <a:t>nefronlar</a:t>
            </a:r>
            <a:r>
              <a:rPr lang="tr-TR" sz="2400" dirty="0" smtClean="0"/>
              <a:t>:</a:t>
            </a:r>
            <a:endParaRPr lang="tr-TR" sz="2400" i="1" dirty="0" smtClean="0"/>
          </a:p>
          <a:p>
            <a:r>
              <a:rPr lang="tr-TR" sz="2400" b="1" dirty="0" smtClean="0"/>
              <a:t>• </a:t>
            </a:r>
            <a:r>
              <a:rPr lang="tr-TR" sz="2400" b="1" dirty="0" err="1" smtClean="0"/>
              <a:t>Glomerulus</a:t>
            </a:r>
            <a:r>
              <a:rPr lang="tr-TR" sz="2400" b="1" dirty="0" smtClean="0"/>
              <a:t> (kılcal damar yumağı)</a:t>
            </a:r>
          </a:p>
          <a:p>
            <a:r>
              <a:rPr lang="tr-TR" sz="2400" b="1" dirty="0" smtClean="0"/>
              <a:t>• </a:t>
            </a:r>
            <a:r>
              <a:rPr lang="tr-TR" sz="2400" b="1" dirty="0" err="1" smtClean="0"/>
              <a:t>Bowman</a:t>
            </a:r>
            <a:r>
              <a:rPr lang="tr-TR" sz="2400" b="1" dirty="0" smtClean="0"/>
              <a:t> kapsülü</a:t>
            </a:r>
          </a:p>
          <a:p>
            <a:r>
              <a:rPr lang="tr-TR" sz="2400" b="1" dirty="0" smtClean="0"/>
              <a:t>• Boşaltım kanalcıklarından (</a:t>
            </a:r>
            <a:r>
              <a:rPr lang="tr-TR" sz="2400" b="1" dirty="0" err="1" smtClean="0"/>
              <a:t>Proksimal</a:t>
            </a:r>
            <a:r>
              <a:rPr lang="tr-TR" sz="2400" b="1" dirty="0" smtClean="0"/>
              <a:t> tüp, </a:t>
            </a:r>
            <a:r>
              <a:rPr lang="tr-TR" sz="2400" b="1" dirty="0" err="1" smtClean="0"/>
              <a:t>Henle</a:t>
            </a:r>
            <a:r>
              <a:rPr lang="tr-TR" sz="2400" b="1" dirty="0" smtClean="0"/>
              <a:t> kulpu, </a:t>
            </a:r>
            <a:r>
              <a:rPr lang="tr-TR" sz="2400" b="1" dirty="0" err="1" smtClean="0"/>
              <a:t>Distal</a:t>
            </a:r>
            <a:r>
              <a:rPr lang="tr-TR" sz="2400" b="1" dirty="0" smtClean="0"/>
              <a:t> tüp) oluşmuştur</a:t>
            </a:r>
            <a:endParaRPr lang="tr-TR" sz="2400" dirty="0" smtClean="0"/>
          </a:p>
          <a:p>
            <a:endParaRPr lang="tr-T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13</a:t>
            </a:fld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63069"/>
            <a:ext cx="6696744" cy="6803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1CA984F-1E91-4DEC-935C-7C7A0DCD9D23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14</a:t>
            </a:fld>
            <a:endParaRPr lang="tr-T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89" y="0"/>
            <a:ext cx="885927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8839771" cy="609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z="2800" smtClean="0"/>
              <a:t>Böbrek atardamarı kılcallara ayrılarak glomerulus denen kılcal damar yumağını meydana getirir.</a:t>
            </a:r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2FE2B5-0C68-41C4-9D58-D65C4EB8A479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52226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16</a:t>
            </a:fld>
            <a:endParaRPr lang="tr-TR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75421"/>
            <a:ext cx="7344816" cy="4802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46CBCE-4A73-4FC4-8146-9CFD0F8F2E89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17</a:t>
            </a:fld>
            <a:endParaRPr lang="tr-T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94" y="188640"/>
            <a:ext cx="8810106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sz="2800" dirty="0" err="1" smtClean="0"/>
              <a:t>Bowman</a:t>
            </a:r>
            <a:r>
              <a:rPr lang="tr-TR" sz="2800" dirty="0" smtClean="0"/>
              <a:t> kapsülü, boşaltım kanalcığını yarım ay şeklindeki ucudur.Yassı </a:t>
            </a:r>
            <a:r>
              <a:rPr lang="tr-TR" sz="2800" dirty="0" err="1" smtClean="0"/>
              <a:t>epitel</a:t>
            </a:r>
            <a:r>
              <a:rPr lang="tr-TR" sz="2800" dirty="0" smtClean="0"/>
              <a:t> hücreler ile döşenmiştir.</a:t>
            </a:r>
            <a:endParaRPr lang="tr-TR" sz="2800" dirty="0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6444B9-DC60-4D44-B0E7-461F3144DAD8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53250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18</a:t>
            </a:fld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6129" y="1447800"/>
            <a:ext cx="660894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mtClean="0"/>
              <a:t>Glomerulus </a:t>
            </a:r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CC551C-F950-43AF-BAFA-E21C0151636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54274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19</a:t>
            </a:fld>
            <a:endParaRPr lang="tr-TR"/>
          </a:p>
        </p:txBody>
      </p:sp>
      <p:pic>
        <p:nvPicPr>
          <p:cNvPr id="55299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08657" y="1124744"/>
            <a:ext cx="8852182" cy="511254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sz="2800" dirty="0" smtClean="0"/>
              <a:t>Boşaltım: Hücrelerde metabolizma sonunda ortaya çıkan zararlı ve işe yaramayan maddelerin dışarı atılmasına denir.</a:t>
            </a:r>
          </a:p>
          <a:p>
            <a:r>
              <a:rPr lang="tr-TR" sz="2800" dirty="0" smtClean="0"/>
              <a:t>Boşaltım Ürünü:Hücrede </a:t>
            </a:r>
            <a:r>
              <a:rPr lang="tr-TR" sz="2800" dirty="0" err="1" smtClean="0"/>
              <a:t>biyoreaksiyonlar</a:t>
            </a:r>
            <a:r>
              <a:rPr lang="tr-TR" sz="2800" dirty="0" smtClean="0"/>
              <a:t> sonucu oluşan </a:t>
            </a:r>
            <a:r>
              <a:rPr lang="tr-TR" sz="2800" b="1" dirty="0" smtClean="0"/>
              <a:t>fazla </a:t>
            </a:r>
            <a:r>
              <a:rPr lang="tr-TR" sz="2800" dirty="0" smtClean="0"/>
              <a:t>veya </a:t>
            </a:r>
            <a:r>
              <a:rPr lang="tr-TR" sz="2800" b="1" dirty="0" smtClean="0"/>
              <a:t>zararlı</a:t>
            </a:r>
            <a:r>
              <a:rPr lang="tr-TR" sz="2800" dirty="0" smtClean="0"/>
              <a:t> maddeler.</a:t>
            </a:r>
          </a:p>
          <a:p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748" y="3927332"/>
            <a:ext cx="8203716" cy="206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20</a:t>
            </a:fld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662" y="191383"/>
            <a:ext cx="8475826" cy="618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İDRAR OLUŞUMU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21</a:t>
            </a:fld>
            <a:endParaRPr lang="tr-TR"/>
          </a:p>
        </p:txBody>
      </p:sp>
      <p:graphicFrame>
        <p:nvGraphicFramePr>
          <p:cNvPr id="7" name="6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22</a:t>
            </a:fld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48680"/>
            <a:ext cx="7762643" cy="5821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SÜZÜLME</a:t>
            </a:r>
            <a:endParaRPr lang="tr-TR" dirty="0"/>
          </a:p>
        </p:txBody>
      </p:sp>
      <p:sp>
        <p:nvSpPr>
          <p:cNvPr id="8" name="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18BE1C-338A-4619-8632-B76934D1B5E0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23</a:t>
            </a:fld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2698301" cy="458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etin kutusu"/>
          <p:cNvSpPr txBox="1"/>
          <p:nvPr/>
        </p:nvSpPr>
        <p:spPr>
          <a:xfrm>
            <a:off x="3707904" y="1628800"/>
            <a:ext cx="5184576" cy="31393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b="1" dirty="0" smtClean="0"/>
              <a:t>a– Süzülme (</a:t>
            </a:r>
            <a:r>
              <a:rPr lang="tr-TR" b="1" dirty="0" err="1" smtClean="0"/>
              <a:t>Filtrasyon</a:t>
            </a:r>
            <a:r>
              <a:rPr lang="tr-TR" b="1" dirty="0" smtClean="0"/>
              <a:t>):</a:t>
            </a:r>
          </a:p>
          <a:p>
            <a:r>
              <a:rPr lang="tr-TR" dirty="0" err="1" smtClean="0"/>
              <a:t>Glomerulustaki</a:t>
            </a:r>
            <a:r>
              <a:rPr lang="tr-TR" dirty="0" smtClean="0"/>
              <a:t> yüksek kan basıncı nedeni ile kan sıvısının </a:t>
            </a:r>
            <a:r>
              <a:rPr lang="tr-TR" dirty="0" err="1" smtClean="0"/>
              <a:t>bowman</a:t>
            </a:r>
            <a:r>
              <a:rPr lang="tr-TR" dirty="0" smtClean="0"/>
              <a:t> kapsülüne çıkmasına</a:t>
            </a:r>
          </a:p>
          <a:p>
            <a:r>
              <a:rPr lang="tr-TR" b="1" dirty="0" smtClean="0"/>
              <a:t>süzülme </a:t>
            </a:r>
            <a:r>
              <a:rPr lang="tr-TR" dirty="0" smtClean="0"/>
              <a:t>denir.</a:t>
            </a:r>
          </a:p>
          <a:p>
            <a:r>
              <a:rPr lang="tr-TR" b="1" dirty="0" smtClean="0"/>
              <a:t> </a:t>
            </a:r>
            <a:r>
              <a:rPr lang="tr-TR" dirty="0" smtClean="0"/>
              <a:t>Bu süzüntü sıvı doku sıvısı yapısındadır. Süzüntü sıvıda, (protein ve kan hücreleri</a:t>
            </a:r>
          </a:p>
          <a:p>
            <a:r>
              <a:rPr lang="tr-TR" dirty="0" smtClean="0"/>
              <a:t>hariç ) </a:t>
            </a:r>
            <a:r>
              <a:rPr lang="tr-TR" dirty="0" err="1" smtClean="0"/>
              <a:t>glukoz</a:t>
            </a:r>
            <a:r>
              <a:rPr lang="tr-TR" dirty="0" smtClean="0"/>
              <a:t>, amino asit, tuzlar, su ve azot içeren (üre, ürik asit, </a:t>
            </a:r>
            <a:r>
              <a:rPr lang="tr-TR" dirty="0" err="1" smtClean="0"/>
              <a:t>kreatin</a:t>
            </a:r>
            <a:r>
              <a:rPr lang="tr-TR" dirty="0" smtClean="0"/>
              <a:t>) maddeler bulunur.</a:t>
            </a:r>
          </a:p>
          <a:p>
            <a:endParaRPr lang="tr-TR" dirty="0" smtClean="0"/>
          </a:p>
          <a:p>
            <a:r>
              <a:rPr lang="tr-TR" dirty="0" smtClean="0"/>
              <a:t>S</a:t>
            </a:r>
            <a:r>
              <a:rPr lang="tr-TR" i="1" dirty="0" smtClean="0"/>
              <a:t>üzülme difüzyon ile gerçekleşir. Süzülme hızı artarsa günlük idrar </a:t>
            </a:r>
            <a:r>
              <a:rPr lang="tr-TR" dirty="0" smtClean="0"/>
              <a:t>miktarı artar.</a:t>
            </a:r>
            <a:endParaRPr lang="tr-TR" dirty="0"/>
          </a:p>
        </p:txBody>
      </p:sp>
      <p:sp>
        <p:nvSpPr>
          <p:cNvPr id="9" name="8 Metin kutusu"/>
          <p:cNvSpPr txBox="1"/>
          <p:nvPr/>
        </p:nvSpPr>
        <p:spPr>
          <a:xfrm>
            <a:off x="539552" y="5805264"/>
            <a:ext cx="8280920" cy="64633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dirty="0"/>
              <a:t>Süzülme hızı kan basıncıyla doğru orantılıdır.Süzülen sıvı </a:t>
            </a:r>
            <a:r>
              <a:rPr lang="tr-TR" dirty="0" smtClean="0"/>
              <a:t>miktarı </a:t>
            </a:r>
            <a:r>
              <a:rPr lang="tr-TR" dirty="0"/>
              <a:t>getirici atardamarın genişlemesi,götürücü atardamarın daralmasıyla artar.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24</a:t>
            </a:fld>
            <a:endParaRPr lang="tr-T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13612"/>
            <a:ext cx="6696744" cy="6243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63FCB7-C19E-416B-A1D6-42F287087E10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57349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25</a:t>
            </a:fld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Char char=""/>
              <a:defRPr/>
            </a:pPr>
            <a:r>
              <a:rPr lang="tr-TR" dirty="0" smtClean="0"/>
              <a:t>Süzülme fiziksel bir olaydır.ATP harcanmaz.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"/>
              <a:defRPr/>
            </a:pPr>
            <a:r>
              <a:rPr lang="tr-TR" dirty="0" smtClean="0"/>
              <a:t>Kan hücreleri,yağ ve plazma proteinleri </a:t>
            </a:r>
            <a:r>
              <a:rPr lang="tr-TR" dirty="0" err="1" smtClean="0"/>
              <a:t>glomerulustan</a:t>
            </a:r>
            <a:r>
              <a:rPr lang="tr-TR" dirty="0" smtClean="0"/>
              <a:t> </a:t>
            </a:r>
            <a:r>
              <a:rPr lang="tr-TR" dirty="0" err="1" smtClean="0"/>
              <a:t>bowman</a:t>
            </a:r>
            <a:r>
              <a:rPr lang="tr-TR" dirty="0" smtClean="0"/>
              <a:t> kapsülüne geçemez. Bu nedenle süzüntü doku sıvısının bileşimine çok benzer.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"/>
              <a:defRPr/>
            </a:pPr>
            <a:r>
              <a:rPr lang="tr-TR" dirty="0" smtClean="0"/>
              <a:t>Soğuk havada kılcal damarlar büzüleceğinden kan basıncı artar;süzülme hızının artması nedeniyle de fazla miktarda idrara çıkılır.</a:t>
            </a:r>
            <a:endParaRPr lang="tr-T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Süzüntü yapısal olarak doku sıvısına benzer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26</a:t>
            </a:fld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u="sng" dirty="0" smtClean="0"/>
              <a:t>SÜZÜNTÜ İÇERİĞİ</a:t>
            </a:r>
            <a:r>
              <a:rPr lang="tr-TR" dirty="0" smtClean="0"/>
              <a:t>:</a:t>
            </a:r>
          </a:p>
          <a:p>
            <a:r>
              <a:rPr lang="tr-TR" dirty="0" smtClean="0"/>
              <a:t>SU</a:t>
            </a:r>
          </a:p>
          <a:p>
            <a:r>
              <a:rPr lang="tr-TR" dirty="0" smtClean="0"/>
              <a:t>TUZLAR</a:t>
            </a:r>
          </a:p>
          <a:p>
            <a:r>
              <a:rPr lang="tr-TR" dirty="0" smtClean="0"/>
              <a:t>BİKARBONAT</a:t>
            </a:r>
          </a:p>
          <a:p>
            <a:r>
              <a:rPr lang="tr-TR" dirty="0" smtClean="0"/>
              <a:t>H+</a:t>
            </a:r>
          </a:p>
          <a:p>
            <a:r>
              <a:rPr lang="tr-TR" dirty="0" smtClean="0"/>
              <a:t>ÜRE</a:t>
            </a:r>
          </a:p>
          <a:p>
            <a:r>
              <a:rPr lang="tr-TR" dirty="0" smtClean="0"/>
              <a:t>GLİKOZ</a:t>
            </a:r>
          </a:p>
          <a:p>
            <a:r>
              <a:rPr lang="tr-TR" dirty="0" smtClean="0"/>
              <a:t>AMİNOASİT</a:t>
            </a:r>
          </a:p>
          <a:p>
            <a:r>
              <a:rPr lang="tr-TR" dirty="0" smtClean="0"/>
              <a:t>BAZI İLAÇLAR</a:t>
            </a:r>
          </a:p>
          <a:p>
            <a:r>
              <a:rPr lang="tr-TR" b="1" dirty="0" smtClean="0">
                <a:solidFill>
                  <a:srgbClr val="FF0000"/>
                </a:solidFill>
              </a:rPr>
              <a:t>NOT: Süzüntü içeriği getirici atardamarda her zaman götürücü atardamara göre daha fazladır</a:t>
            </a:r>
            <a:r>
              <a:rPr lang="tr-TR" dirty="0" smtClean="0"/>
              <a:t>.</a:t>
            </a:r>
            <a:endParaRPr lang="tr-T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2.GERİ EMİLME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27</a:t>
            </a:fld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Süzüntü </a:t>
            </a:r>
            <a:r>
              <a:rPr lang="tr-TR" dirty="0" err="1" smtClean="0"/>
              <a:t>nefron</a:t>
            </a:r>
            <a:r>
              <a:rPr lang="tr-TR" dirty="0" smtClean="0"/>
              <a:t> kanallarında ilerlerken vücut için gerekli olan maddelerin </a:t>
            </a:r>
            <a:r>
              <a:rPr lang="tr-TR" dirty="0" err="1" smtClean="0"/>
              <a:t>nefron</a:t>
            </a:r>
            <a:r>
              <a:rPr lang="tr-TR" dirty="0" smtClean="0"/>
              <a:t> kanallarını saran kılcal damarlara tekrar alınmasına </a:t>
            </a:r>
            <a:r>
              <a:rPr lang="tr-TR" b="1" dirty="0" smtClean="0"/>
              <a:t>geri emilim </a:t>
            </a:r>
            <a:r>
              <a:rPr lang="tr-TR" dirty="0" smtClean="0"/>
              <a:t>denir.</a:t>
            </a:r>
          </a:p>
          <a:p>
            <a:r>
              <a:rPr lang="tr-TR" dirty="0" smtClean="0"/>
              <a:t>Geri emilim </a:t>
            </a:r>
            <a:r>
              <a:rPr lang="tr-TR" dirty="0" err="1" smtClean="0"/>
              <a:t>proksimal</a:t>
            </a:r>
            <a:r>
              <a:rPr lang="tr-TR" dirty="0" smtClean="0"/>
              <a:t> tüp, </a:t>
            </a:r>
            <a:r>
              <a:rPr lang="tr-TR" dirty="0" err="1" smtClean="0"/>
              <a:t>henle</a:t>
            </a:r>
            <a:r>
              <a:rPr lang="tr-TR" dirty="0" smtClean="0"/>
              <a:t> kulpu,</a:t>
            </a:r>
            <a:r>
              <a:rPr lang="tr-TR" dirty="0" err="1" smtClean="0"/>
              <a:t>distal</a:t>
            </a:r>
            <a:r>
              <a:rPr lang="tr-TR" dirty="0" smtClean="0"/>
              <a:t> tüp ve idrar toplama kanallarında olur.</a:t>
            </a:r>
            <a:endParaRPr lang="tr-T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28</a:t>
            </a:fld>
            <a:endParaRPr lang="tr-TR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76672"/>
            <a:ext cx="8208912" cy="5849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PROKSİMAL TÜPTE GERİ EMİLİM</a:t>
            </a:r>
            <a:endParaRPr lang="tr-T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88840"/>
            <a:ext cx="7829146" cy="289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mtClean="0"/>
              <a:t>BOŞALTIM ÜRÜNLERİ</a:t>
            </a:r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C05A32-43F4-4A2B-B462-088495A610FA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16386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3</a:t>
            </a:fld>
            <a:endParaRPr lang="tr-TR"/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42988" y="1628775"/>
            <a:ext cx="6985000" cy="4176713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30</a:t>
            </a:fld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49272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Metin kutusu"/>
          <p:cNvSpPr txBox="1"/>
          <p:nvPr/>
        </p:nvSpPr>
        <p:spPr>
          <a:xfrm>
            <a:off x="5364088" y="1844824"/>
            <a:ext cx="3456384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Su pasif taşımayla</a:t>
            </a:r>
          </a:p>
          <a:p>
            <a:r>
              <a:rPr lang="tr-TR" dirty="0" smtClean="0"/>
              <a:t>Sodyum,glikoz,aminoasitler,klor,vitaminler aktif taşımayla geri emilir.</a:t>
            </a:r>
            <a:endParaRPr lang="tr-TR" dirty="0"/>
          </a:p>
        </p:txBody>
      </p:sp>
      <p:sp>
        <p:nvSpPr>
          <p:cNvPr id="10" name="9 Metin kutusu"/>
          <p:cNvSpPr txBox="1"/>
          <p:nvPr/>
        </p:nvSpPr>
        <p:spPr>
          <a:xfrm>
            <a:off x="5508104" y="3284984"/>
            <a:ext cx="3312368" cy="203132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Sağlıklı bireylerde Glikozun %100’ü</a:t>
            </a:r>
          </a:p>
          <a:p>
            <a:r>
              <a:rPr lang="tr-TR" dirty="0" smtClean="0"/>
              <a:t>Aminoasitlerin %100’ü</a:t>
            </a:r>
          </a:p>
          <a:p>
            <a:r>
              <a:rPr lang="tr-TR" dirty="0" smtClean="0"/>
              <a:t>Suyun %99’u</a:t>
            </a:r>
          </a:p>
          <a:p>
            <a:r>
              <a:rPr lang="tr-TR" dirty="0" smtClean="0"/>
              <a:t>Sodyumların %99,5’u</a:t>
            </a:r>
          </a:p>
          <a:p>
            <a:r>
              <a:rPr lang="tr-TR" dirty="0" smtClean="0"/>
              <a:t>Ürenin %50’si geri emilir.</a:t>
            </a:r>
          </a:p>
          <a:p>
            <a:r>
              <a:rPr lang="tr-TR" dirty="0" err="1" smtClean="0"/>
              <a:t>Kreatin</a:t>
            </a:r>
            <a:r>
              <a:rPr lang="tr-TR" dirty="0" smtClean="0"/>
              <a:t> geri emilmez!</a:t>
            </a:r>
            <a:endParaRPr lang="tr-T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31</a:t>
            </a:fld>
            <a:endParaRPr lang="tr-TR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5" y="341834"/>
            <a:ext cx="7776864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32</a:t>
            </a:fld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906" y="35899"/>
            <a:ext cx="8347542" cy="598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33</a:t>
            </a:fld>
            <a:endParaRPr lang="tr-T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753" y="620688"/>
            <a:ext cx="7999047" cy="537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Henle</a:t>
            </a:r>
            <a:r>
              <a:rPr lang="tr-TR" dirty="0" smtClean="0"/>
              <a:t> Kulpunda Geri Emilim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34</a:t>
            </a:fld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err="1" smtClean="0"/>
              <a:t>Proksimal</a:t>
            </a:r>
            <a:r>
              <a:rPr lang="tr-TR" dirty="0" smtClean="0"/>
              <a:t> </a:t>
            </a:r>
            <a:r>
              <a:rPr lang="tr-TR" dirty="0" err="1" smtClean="0"/>
              <a:t>tübülden</a:t>
            </a:r>
            <a:r>
              <a:rPr lang="tr-TR" dirty="0" smtClean="0"/>
              <a:t> sonra gelen kısımdır. </a:t>
            </a:r>
          </a:p>
          <a:p>
            <a:r>
              <a:rPr lang="tr-TR" dirty="0" smtClean="0"/>
              <a:t>İnen ve çıkan </a:t>
            </a:r>
            <a:r>
              <a:rPr lang="tr-TR" dirty="0" err="1" smtClean="0"/>
              <a:t>henle</a:t>
            </a:r>
            <a:r>
              <a:rPr lang="tr-TR" dirty="0" smtClean="0"/>
              <a:t> kulpu olarak adlandırılan iki kısımda incelenir.</a:t>
            </a:r>
          </a:p>
          <a:p>
            <a:r>
              <a:rPr lang="tr-TR" dirty="0" smtClean="0"/>
              <a:t>İnen </a:t>
            </a:r>
            <a:r>
              <a:rPr lang="tr-TR" dirty="0" err="1" smtClean="0"/>
              <a:t>henle</a:t>
            </a:r>
            <a:r>
              <a:rPr lang="tr-TR" dirty="0" smtClean="0"/>
              <a:t> kulpu: suyun geri emilimi devam eder. </a:t>
            </a:r>
          </a:p>
          <a:p>
            <a:r>
              <a:rPr lang="tr-TR" dirty="0" smtClean="0"/>
              <a:t>Çıkan </a:t>
            </a:r>
            <a:r>
              <a:rPr lang="tr-TR" dirty="0" err="1" smtClean="0"/>
              <a:t>henle</a:t>
            </a:r>
            <a:r>
              <a:rPr lang="tr-TR" dirty="0" smtClean="0"/>
              <a:t> kulpu: sodyum, klor ve bikarbonatın geri emilimi devam eder.</a:t>
            </a:r>
            <a:endParaRPr lang="tr-TR" dirty="0"/>
          </a:p>
        </p:txBody>
      </p:sp>
      <p:sp>
        <p:nvSpPr>
          <p:cNvPr id="7" name="6 Yuvarlatılmış Dikdörtgen"/>
          <p:cNvSpPr/>
          <p:nvPr/>
        </p:nvSpPr>
        <p:spPr>
          <a:xfrm>
            <a:off x="1259632" y="4221088"/>
            <a:ext cx="6984776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 err="1" smtClean="0"/>
              <a:t>Henle</a:t>
            </a:r>
            <a:r>
              <a:rPr lang="tr-TR" sz="2400" dirty="0" smtClean="0"/>
              <a:t> kulpunun çıkan kolunda </a:t>
            </a:r>
            <a:r>
              <a:rPr lang="tr-TR" sz="2400" dirty="0" err="1" smtClean="0"/>
              <a:t>Cl</a:t>
            </a:r>
            <a:r>
              <a:rPr lang="tr-TR" sz="2400" dirty="0" smtClean="0"/>
              <a:t> iyonları aktif taşımayla geri emilirken, </a:t>
            </a:r>
            <a:r>
              <a:rPr lang="tr-TR" sz="2400" dirty="0" err="1" smtClean="0"/>
              <a:t>Na</a:t>
            </a:r>
            <a:r>
              <a:rPr lang="tr-TR" sz="2400" dirty="0" smtClean="0"/>
              <a:t> iyonları difüzyonla geri emilir.</a:t>
            </a:r>
          </a:p>
          <a:p>
            <a:pPr algn="ctr"/>
            <a:r>
              <a:rPr lang="tr-TR" sz="2400" dirty="0" err="1" smtClean="0"/>
              <a:t>Henle</a:t>
            </a:r>
            <a:r>
              <a:rPr lang="tr-TR" sz="2400" dirty="0" smtClean="0"/>
              <a:t> kulpunun inen kolunda su </a:t>
            </a:r>
            <a:r>
              <a:rPr lang="tr-TR" sz="2400" dirty="0" err="1" smtClean="0"/>
              <a:t>ozmozla</a:t>
            </a:r>
            <a:r>
              <a:rPr lang="tr-TR" sz="2400" dirty="0" smtClean="0"/>
              <a:t> geri emilirken çıkan kolunda suyun geri emilimi olmaz.</a:t>
            </a:r>
            <a:endParaRPr lang="tr-TR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HENLEDE GERİ EMİLİM</a:t>
            </a:r>
            <a:endParaRPr lang="tr-T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7813760" cy="485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36</a:t>
            </a:fld>
            <a:endParaRPr lang="tr-T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278" y="188640"/>
            <a:ext cx="8836442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37</a:t>
            </a:fld>
            <a:endParaRPr lang="tr-TR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7" y="548681"/>
            <a:ext cx="7704856" cy="5636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38</a:t>
            </a:fld>
            <a:endParaRPr lang="tr-TR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14696"/>
            <a:ext cx="8784976" cy="188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521" y="2636912"/>
            <a:ext cx="8925479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509120"/>
            <a:ext cx="8064896" cy="1416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 err="1" smtClean="0"/>
              <a:t>Distal</a:t>
            </a:r>
            <a:r>
              <a:rPr lang="tr-TR" sz="2400" dirty="0" smtClean="0"/>
              <a:t> Tüpte Geri Emilim</a:t>
            </a:r>
            <a:endParaRPr lang="tr-TR" sz="2400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39</a:t>
            </a:fld>
            <a:endParaRPr lang="tr-TR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292151"/>
            <a:ext cx="7200799" cy="521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5324" y="260648"/>
            <a:ext cx="7433137" cy="614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 smtClean="0"/>
              <a:t>AZOTLU ATIKLAR</a:t>
            </a:r>
          </a:p>
        </p:txBody>
      </p:sp>
      <p:sp>
        <p:nvSpPr>
          <p:cNvPr id="8" name="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746BA7-36D9-4EA9-A4B2-DBD6214FD53A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17410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4</a:t>
            </a:fld>
            <a:endParaRPr lang="tr-TR"/>
          </a:p>
        </p:txBody>
      </p:sp>
      <p:sp>
        <p:nvSpPr>
          <p:cNvPr id="17411" name="5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eaLnBrk="1" hangingPunct="1"/>
            <a:r>
              <a:rPr lang="tr-TR" dirty="0" smtClean="0"/>
              <a:t>Amonyak,üre,ürik asit gibi azotlu boşaltım ürünleri zehirlilik oranları seyreltildikleri su ile ölçülür.</a:t>
            </a:r>
          </a:p>
          <a:p>
            <a:pPr eaLnBrk="1" hangingPunct="1"/>
            <a:endParaRPr lang="tr-TR" dirty="0" smtClean="0"/>
          </a:p>
        </p:txBody>
      </p:sp>
      <p:graphicFrame>
        <p:nvGraphicFramePr>
          <p:cNvPr id="7" name="6 Diyagram"/>
          <p:cNvGraphicFramePr/>
          <p:nvPr/>
        </p:nvGraphicFramePr>
        <p:xfrm>
          <a:off x="755576" y="2420888"/>
          <a:ext cx="7488832" cy="3544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Distal</a:t>
            </a:r>
            <a:r>
              <a:rPr lang="tr-TR" dirty="0" smtClean="0"/>
              <a:t> Tüpte Geri Emilim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40</a:t>
            </a:fld>
            <a:endParaRPr lang="tr-TR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360" y="1628800"/>
            <a:ext cx="826607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140968"/>
            <a:ext cx="8235201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İdrar Toplama Kanalında Geri Emilim</a:t>
            </a:r>
            <a:endParaRPr lang="tr-TR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41</a:t>
            </a:fld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Sodyum ve klorun geri emilimi aktif taşımayla, suyun geri emilimi ADH etkisiyle burada tamamlanır.</a:t>
            </a:r>
          </a:p>
          <a:p>
            <a:r>
              <a:rPr lang="tr-TR" dirty="0" smtClean="0"/>
              <a:t>Süzüntüdeki yüksek ürenin bir kısmı pasif taşımayla doku sıvısına geçer.</a:t>
            </a:r>
            <a:endParaRPr lang="tr-T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42</a:t>
            </a:fld>
            <a:endParaRPr lang="tr-TR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980" y="119898"/>
            <a:ext cx="8147484" cy="5899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43</a:t>
            </a:fld>
            <a:endParaRPr lang="tr-TR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04664"/>
            <a:ext cx="7906657" cy="5929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44</a:t>
            </a:fld>
            <a:endParaRPr lang="tr-TR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238" y="412817"/>
            <a:ext cx="8702786" cy="568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45</a:t>
            </a:fld>
            <a:endParaRPr lang="tr-TR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795" y="179816"/>
            <a:ext cx="7786645" cy="583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sp>
        <p:nvSpPr>
          <p:cNvPr id="11" name="10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F1FB47-6193-48E8-A60A-13A5AE9E4858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61442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46</a:t>
            </a:fld>
            <a:endParaRPr lang="tr-TR"/>
          </a:p>
        </p:txBody>
      </p:sp>
      <p:pic>
        <p:nvPicPr>
          <p:cNvPr id="6246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1412875"/>
            <a:ext cx="3162300" cy="4752975"/>
          </a:xfrm>
        </p:spPr>
      </p:pic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375" y="0"/>
            <a:ext cx="5508625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Metin kutusu"/>
          <p:cNvSpPr txBox="1"/>
          <p:nvPr/>
        </p:nvSpPr>
        <p:spPr>
          <a:xfrm>
            <a:off x="3887416" y="3861048"/>
            <a:ext cx="5256584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dirty="0" err="1"/>
              <a:t>Henle</a:t>
            </a:r>
            <a:r>
              <a:rPr lang="tr-TR" dirty="0"/>
              <a:t> kanalında klor iyonları aktif taşıma ile emilirken,sodyum iyonları da artı yüklü olduklarından kloru takip eder.</a:t>
            </a:r>
          </a:p>
        </p:txBody>
      </p:sp>
      <p:sp>
        <p:nvSpPr>
          <p:cNvPr id="8" name="7 Metin kutusu"/>
          <p:cNvSpPr txBox="1"/>
          <p:nvPr/>
        </p:nvSpPr>
        <p:spPr>
          <a:xfrm>
            <a:off x="3851920" y="4869160"/>
            <a:ext cx="5112568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dirty="0" err="1"/>
              <a:t>Distal</a:t>
            </a:r>
            <a:r>
              <a:rPr lang="tr-TR" dirty="0"/>
              <a:t> tüpte su ve sodyum emilimi devam eder.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dirty="0"/>
              <a:t>Ürenin geri emilimi olmadığı için üre yoğunluğu artar.</a:t>
            </a:r>
          </a:p>
        </p:txBody>
      </p:sp>
      <p:sp>
        <p:nvSpPr>
          <p:cNvPr id="9" name="8 Metin kutusu"/>
          <p:cNvSpPr txBox="1"/>
          <p:nvPr/>
        </p:nvSpPr>
        <p:spPr>
          <a:xfrm>
            <a:off x="3275856" y="5934670"/>
            <a:ext cx="5364088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dirty="0"/>
              <a:t>İdrar toplama kanalında ürenin geri emilimi pasif taşıma ile olur. ADH etkisiyle suyun geri emilimi de tamamlanır.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069427-1D61-4931-B38F-31C23F1C10EB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47</a:t>
            </a:fld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Char char=""/>
              <a:defRPr/>
            </a:pPr>
            <a:r>
              <a:rPr lang="tr-TR" dirty="0" smtClean="0"/>
              <a:t>Üre ve ürik </a:t>
            </a:r>
            <a:r>
              <a:rPr lang="tr-TR" dirty="0" err="1" smtClean="0"/>
              <a:t>asitin</a:t>
            </a:r>
            <a:r>
              <a:rPr lang="tr-TR" dirty="0" smtClean="0"/>
              <a:t> geri emilimi sırasında aktif taşıma yapılmaz.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"/>
              <a:defRPr/>
            </a:pPr>
            <a:r>
              <a:rPr lang="tr-TR" dirty="0" err="1" smtClean="0"/>
              <a:t>Nefron</a:t>
            </a:r>
            <a:r>
              <a:rPr lang="tr-TR" dirty="0" smtClean="0"/>
              <a:t> kanalcıkları içinde bulunan sıvı ile, bu kanalcıkları çevreleyen </a:t>
            </a:r>
            <a:r>
              <a:rPr lang="tr-TR" dirty="0" err="1" smtClean="0"/>
              <a:t>kılcaldamarlardaki</a:t>
            </a:r>
            <a:r>
              <a:rPr lang="tr-TR" dirty="0" smtClean="0"/>
              <a:t> kanın akış yönü zıttır( ters akım alış verişi)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"/>
              <a:defRPr/>
            </a:pPr>
            <a:r>
              <a:rPr lang="tr-TR" dirty="0" smtClean="0"/>
              <a:t>Geri emilme olayı hormonlarla denetlenir.</a:t>
            </a:r>
            <a:endParaRPr lang="tr-TR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48</a:t>
            </a:fld>
            <a:endParaRPr lang="tr-TR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619" y="836712"/>
            <a:ext cx="8472637" cy="400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mtClean="0"/>
              <a:t>Salgılama (Aktif Boşaltım)</a:t>
            </a:r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1C4C7E-0085-4A1B-A842-3130B2F43A91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66562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49</a:t>
            </a:fld>
            <a:endParaRPr lang="tr-TR"/>
          </a:p>
        </p:txBody>
      </p:sp>
      <p:pic>
        <p:nvPicPr>
          <p:cNvPr id="6963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268413"/>
            <a:ext cx="8229600" cy="496887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A5F381-DBDD-4546-A626-47F0FBB77BBC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5</a:t>
            </a:fld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03364"/>
            <a:ext cx="6048672" cy="6683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963" y="439486"/>
            <a:ext cx="7158413" cy="603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51</a:t>
            </a:fld>
            <a:endParaRPr lang="tr-TR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4664"/>
            <a:ext cx="8659526" cy="40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Aşağı Ok"/>
          <p:cNvSpPr/>
          <p:nvPr/>
        </p:nvSpPr>
        <p:spPr>
          <a:xfrm>
            <a:off x="7164288" y="4437112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9 Yuvarlatılmış Dikdörtgen"/>
          <p:cNvSpPr/>
          <p:nvPr/>
        </p:nvSpPr>
        <p:spPr>
          <a:xfrm>
            <a:off x="6228184" y="5229200"/>
            <a:ext cx="2520280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SÜZÜLÜR VE TAMAMI GERİ EMİLİR:</a:t>
            </a:r>
          </a:p>
          <a:p>
            <a:pPr algn="ctr"/>
            <a:r>
              <a:rPr lang="tr-TR" dirty="0" smtClean="0"/>
              <a:t>Glikoz,aminoasit</a:t>
            </a:r>
            <a:endParaRPr lang="tr-TR" dirty="0"/>
          </a:p>
        </p:txBody>
      </p:sp>
      <p:sp>
        <p:nvSpPr>
          <p:cNvPr id="11" name="10 Aşağı Ok"/>
          <p:cNvSpPr/>
          <p:nvPr/>
        </p:nvSpPr>
        <p:spPr>
          <a:xfrm>
            <a:off x="1979712" y="4365104"/>
            <a:ext cx="484632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11 Yuvarlatılmış Dikdörtgen"/>
          <p:cNvSpPr/>
          <p:nvPr/>
        </p:nvSpPr>
        <p:spPr>
          <a:xfrm>
            <a:off x="827584" y="5085184"/>
            <a:ext cx="2520280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SÜZÜLÜR,SALGILANIRGERİ EMİLMEZ:</a:t>
            </a:r>
          </a:p>
          <a:p>
            <a:pPr algn="ctr"/>
            <a:r>
              <a:rPr lang="tr-TR" dirty="0" smtClean="0"/>
              <a:t>Amonyak,çeşitli ilaçlar</a:t>
            </a:r>
          </a:p>
          <a:p>
            <a:pPr algn="ctr"/>
            <a:endParaRPr lang="tr-TR" dirty="0" smtClean="0"/>
          </a:p>
          <a:p>
            <a:pPr algn="ctr"/>
            <a:endParaRPr lang="tr-TR" dirty="0"/>
          </a:p>
        </p:txBody>
      </p:sp>
      <p:sp>
        <p:nvSpPr>
          <p:cNvPr id="13" name="12 Aşağı Ok"/>
          <p:cNvSpPr/>
          <p:nvPr/>
        </p:nvSpPr>
        <p:spPr>
          <a:xfrm>
            <a:off x="4499992" y="4437112"/>
            <a:ext cx="484632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13 Yuvarlatılmış Dikdörtgen"/>
          <p:cNvSpPr/>
          <p:nvPr/>
        </p:nvSpPr>
        <p:spPr>
          <a:xfrm>
            <a:off x="3563888" y="5157192"/>
            <a:ext cx="2520280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SÜZÜLÜR,KISMEN GERİ EMİLİR:</a:t>
            </a:r>
          </a:p>
          <a:p>
            <a:pPr algn="ctr"/>
            <a:r>
              <a:rPr lang="tr-TR" dirty="0" smtClean="0"/>
              <a:t>Üre,H+ ve çeşitli iyonlar</a:t>
            </a:r>
          </a:p>
          <a:p>
            <a:pPr algn="ctr"/>
            <a:endParaRPr lang="tr-TR" dirty="0" smtClean="0"/>
          </a:p>
          <a:p>
            <a:pPr algn="ctr"/>
            <a:endParaRPr lang="tr-TR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dirty="0" smtClean="0"/>
              <a:t>Suyun Geri Emiliminin </a:t>
            </a:r>
            <a:r>
              <a:rPr lang="tr-TR" dirty="0" err="1" smtClean="0"/>
              <a:t>Hormonal</a:t>
            </a:r>
            <a:r>
              <a:rPr lang="tr-TR" dirty="0" smtClean="0"/>
              <a:t> Kontrolü</a:t>
            </a:r>
            <a:endParaRPr lang="tr-TR" dirty="0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E6AE61-D901-4654-9232-EA907B894AC5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63490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52</a:t>
            </a:fld>
            <a:endParaRPr lang="tr-TR"/>
          </a:p>
        </p:txBody>
      </p:sp>
      <p:pic>
        <p:nvPicPr>
          <p:cNvPr id="66563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557338"/>
            <a:ext cx="5800725" cy="3959225"/>
          </a:xfrm>
        </p:spPr>
      </p:pic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6425" y="1484313"/>
            <a:ext cx="3457575" cy="5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sp>
        <p:nvSpPr>
          <p:cNvPr id="8" name="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7512AF-845E-429A-814C-9214FFF2D16B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65538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53</a:t>
            </a:fld>
            <a:endParaRPr lang="tr-TR"/>
          </a:p>
        </p:txBody>
      </p:sp>
      <p:pic>
        <p:nvPicPr>
          <p:cNvPr id="68611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23850" y="0"/>
            <a:ext cx="8640763" cy="2790825"/>
          </a:xfrm>
        </p:spPr>
      </p:pic>
      <p:pic>
        <p:nvPicPr>
          <p:cNvPr id="686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781300"/>
            <a:ext cx="8077200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313" y="3860800"/>
            <a:ext cx="82677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mtClean="0"/>
              <a:t>İdrarın Bileşimi</a:t>
            </a:r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D0E1A-F2A2-42A1-AC66-956733D2E8E3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67589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54</a:t>
            </a:fld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Char char=""/>
              <a:defRPr/>
            </a:pPr>
            <a:r>
              <a:rPr lang="tr-TR" dirty="0" smtClean="0"/>
              <a:t>Sağlıklı bir insan günde ortalama 1,5 </a:t>
            </a:r>
            <a:r>
              <a:rPr lang="tr-TR" dirty="0" err="1" smtClean="0"/>
              <a:t>lt</a:t>
            </a:r>
            <a:r>
              <a:rPr lang="tr-TR" dirty="0" smtClean="0"/>
              <a:t> idrar oluşturur.</a:t>
            </a:r>
            <a:r>
              <a:rPr lang="tr-TR" dirty="0" err="1" smtClean="0"/>
              <a:t>pH</a:t>
            </a:r>
            <a:r>
              <a:rPr lang="tr-TR" dirty="0" smtClean="0"/>
              <a:t> sı 5-7 arasındadır.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"/>
              <a:defRPr/>
            </a:pPr>
            <a:r>
              <a:rPr lang="tr-TR" dirty="0" smtClean="0"/>
              <a:t>Yapısında:Su,ürik asit,üre,iyonlar (</a:t>
            </a:r>
            <a:r>
              <a:rPr lang="tr-TR" dirty="0" err="1" smtClean="0"/>
              <a:t>Na</a:t>
            </a:r>
            <a:r>
              <a:rPr lang="tr-TR" dirty="0" smtClean="0"/>
              <a:t>,K,</a:t>
            </a:r>
            <a:r>
              <a:rPr lang="tr-TR" dirty="0" err="1" smtClean="0"/>
              <a:t>Ca</a:t>
            </a:r>
            <a:r>
              <a:rPr lang="tr-TR" dirty="0" smtClean="0"/>
              <a:t>,</a:t>
            </a:r>
            <a:r>
              <a:rPr lang="tr-TR" dirty="0" err="1" smtClean="0"/>
              <a:t>Cl</a:t>
            </a:r>
            <a:endParaRPr lang="tr-TR" dirty="0" smtClean="0"/>
          </a:p>
          <a:p>
            <a:pPr eaLnBrk="1" fontAlgn="auto" hangingPunct="1">
              <a:spcAft>
                <a:spcPts val="0"/>
              </a:spcAft>
              <a:buFont typeface="Wingdings 2"/>
              <a:buChar char=""/>
              <a:defRPr/>
            </a:pPr>
            <a:r>
              <a:rPr lang="tr-TR" dirty="0" err="1" smtClean="0"/>
              <a:t>Kreatin</a:t>
            </a:r>
            <a:r>
              <a:rPr lang="tr-TR" dirty="0" smtClean="0"/>
              <a:t>,hormonlar,fazla vitaminler,az sayıda lökosit,</a:t>
            </a:r>
            <a:r>
              <a:rPr lang="tr-TR" dirty="0" err="1" smtClean="0"/>
              <a:t>epitel</a:t>
            </a:r>
            <a:r>
              <a:rPr lang="tr-TR" dirty="0" smtClean="0"/>
              <a:t> hücreleri bulunur.</a:t>
            </a:r>
            <a:endParaRPr lang="tr-T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55</a:t>
            </a:fld>
            <a:endParaRPr lang="tr-TR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809" y="908720"/>
            <a:ext cx="7020103" cy="430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043608" y="3068960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56</a:t>
            </a:fld>
            <a:endParaRPr lang="tr-TR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8383" y="1052736"/>
            <a:ext cx="6926712" cy="412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1187624" y="3212976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57</a:t>
            </a:fld>
            <a:endParaRPr lang="tr-TR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073" y="1866414"/>
            <a:ext cx="7502327" cy="2777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755576" y="378904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58</a:t>
            </a:fld>
            <a:endParaRPr lang="tr-TR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32856"/>
            <a:ext cx="7648349" cy="214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899592" y="350100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59</a:t>
            </a:fld>
            <a:endParaRPr lang="tr-TR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848" y="1412776"/>
            <a:ext cx="7151196" cy="328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971600" y="3717032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504A1C-127A-45EA-895E-C9E9F3E6D32B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22530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6</a:t>
            </a:fld>
            <a:endParaRPr lang="tr-TR"/>
          </a:p>
        </p:txBody>
      </p:sp>
      <p:pic>
        <p:nvPicPr>
          <p:cNvPr id="22531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20633" y="1772816"/>
            <a:ext cx="8094729" cy="3708821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60</a:t>
            </a:fld>
            <a:endParaRPr lang="tr-TR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8195000" cy="26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539552" y="2780928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61</a:t>
            </a:fld>
            <a:endParaRPr lang="tr-TR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1664" y="1124744"/>
            <a:ext cx="6702747" cy="4142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3347864" y="436510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62</a:t>
            </a:fld>
            <a:endParaRPr lang="tr-TR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1188" y="907840"/>
            <a:ext cx="7437236" cy="4345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971600" y="378904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63</a:t>
            </a:fld>
            <a:endParaRPr lang="tr-TR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7832022" cy="30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611560" y="3356992"/>
            <a:ext cx="36004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64</a:t>
            </a:fld>
            <a:endParaRPr lang="tr-TR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8216" y="674222"/>
            <a:ext cx="6774183" cy="476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4932040" y="4077072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65</a:t>
            </a:fld>
            <a:endParaRPr lang="tr-TR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3736" y="969472"/>
            <a:ext cx="7042640" cy="433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4427984" y="4725144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66</a:t>
            </a:fld>
            <a:endParaRPr lang="tr-TR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710" y="1322729"/>
            <a:ext cx="6949634" cy="3706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3059832" y="422108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67</a:t>
            </a:fld>
            <a:endParaRPr lang="tr-TR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819" y="1556792"/>
            <a:ext cx="7438128" cy="3229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611560" y="4221088"/>
            <a:ext cx="288032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EB1EF2-5E47-4519-B523-BC897CDE1D54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Copyright Tzn Arc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68</a:t>
            </a:fld>
            <a:endParaRPr lang="tr-TR"/>
          </a:p>
        </p:txBody>
      </p:sp>
      <p:pic>
        <p:nvPicPr>
          <p:cNvPr id="481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8093473" cy="35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Oval"/>
          <p:cNvSpPr/>
          <p:nvPr/>
        </p:nvSpPr>
        <p:spPr>
          <a:xfrm>
            <a:off x="683568" y="299695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mtClean="0"/>
              <a:t>2010 LYS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C4E0B5-256A-4933-AE3F-3D735A856738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69634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69</a:t>
            </a:fld>
            <a:endParaRPr lang="tr-TR"/>
          </a:p>
        </p:txBody>
      </p:sp>
      <p:pic>
        <p:nvPicPr>
          <p:cNvPr id="70659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95288" y="1268413"/>
            <a:ext cx="8229600" cy="4176712"/>
          </a:xfrm>
        </p:spPr>
      </p:pic>
      <p:pic>
        <p:nvPicPr>
          <p:cNvPr id="706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5445125"/>
            <a:ext cx="89249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dirty="0" err="1" smtClean="0"/>
              <a:t>Ornitin</a:t>
            </a:r>
            <a:r>
              <a:rPr lang="tr-TR" dirty="0" smtClean="0"/>
              <a:t> Devri</a:t>
            </a:r>
            <a:br>
              <a:rPr lang="tr-TR" dirty="0" smtClean="0"/>
            </a:br>
            <a:r>
              <a:rPr lang="tr-TR" sz="1800" dirty="0" smtClean="0"/>
              <a:t>Karaciğerde 2 </a:t>
            </a:r>
            <a:r>
              <a:rPr lang="tr-TR" sz="1800" dirty="0" err="1" smtClean="0"/>
              <a:t>mol</a:t>
            </a:r>
            <a:r>
              <a:rPr lang="tr-TR" sz="1800" dirty="0" smtClean="0"/>
              <a:t> amonyağın 1 </a:t>
            </a:r>
            <a:r>
              <a:rPr lang="tr-TR" sz="1800" dirty="0" err="1" smtClean="0"/>
              <a:t>mol</a:t>
            </a:r>
            <a:r>
              <a:rPr lang="tr-TR" sz="1800" dirty="0" smtClean="0"/>
              <a:t> CO2 ile birleşmesi sonucu ÜRE sentezlenmesi olayı</a:t>
            </a:r>
            <a:endParaRPr lang="tr-TR" dirty="0"/>
          </a:p>
        </p:txBody>
      </p:sp>
      <p:sp>
        <p:nvSpPr>
          <p:cNvPr id="8" name="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777B57-E460-4C95-81BC-E0A48159DAEE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23555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7</a:t>
            </a:fld>
            <a:endParaRPr lang="tr-TR"/>
          </a:p>
        </p:txBody>
      </p:sp>
      <p:sp>
        <p:nvSpPr>
          <p:cNvPr id="23554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tr-TR" sz="2400" smtClean="0"/>
              <a:t>Omurgalılarda ornitin devri reaksiyonları karaciğer hücrelerinin mitokondrisinde gerçekleşir.</a:t>
            </a:r>
          </a:p>
          <a:p>
            <a:pPr eaLnBrk="1" hangingPunct="1"/>
            <a:endParaRPr lang="tr-TR" smtClean="0"/>
          </a:p>
          <a:p>
            <a:pPr eaLnBrk="1" hangingPunct="1"/>
            <a:endParaRPr lang="tr-TR" smtClean="0"/>
          </a:p>
          <a:p>
            <a:pPr eaLnBrk="1" hangingPunct="1"/>
            <a:endParaRPr lang="tr-TR" smtClean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92375"/>
            <a:ext cx="5976938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1500" y="3573463"/>
            <a:ext cx="34925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mtClean="0"/>
              <a:t>2011 LYS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43BE16-9574-436E-8A7B-B9000222177A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70658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70</a:t>
            </a:fld>
            <a:endParaRPr lang="tr-TR"/>
          </a:p>
        </p:txBody>
      </p:sp>
      <p:pic>
        <p:nvPicPr>
          <p:cNvPr id="71683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9750" y="1557338"/>
            <a:ext cx="8229600" cy="3455987"/>
          </a:xfrm>
        </p:spPr>
      </p:pic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5" y="5229225"/>
            <a:ext cx="88868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mtClean="0"/>
              <a:t>2011 LYS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240149-6F9D-4C92-8153-50AE8B94DD81}" type="datetime1">
              <a:rPr lang="tr-TR" smtClean="0"/>
              <a:pPr>
                <a:defRPr/>
              </a:pPr>
              <a:t>24.04.2016</a:t>
            </a:fld>
            <a:endParaRPr lang="tr-TR"/>
          </a:p>
        </p:txBody>
      </p:sp>
      <p:sp>
        <p:nvSpPr>
          <p:cNvPr id="71682" name="3 Altbilgi Yer Tutucusu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r-TR" sz="1600" b="1" smtClean="0">
                <a:solidFill>
                  <a:srgbClr val="FF0000"/>
                </a:solidFill>
              </a:rPr>
              <a:t>Copyright Tzn Arc</a:t>
            </a:r>
            <a:endParaRPr lang="tr-TR" sz="1600" b="1">
              <a:solidFill>
                <a:srgbClr val="FF0000"/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83424A-FC39-4648-A4C9-630DCFEFBF25}" type="slidenum">
              <a:rPr lang="tr-TR" smtClean="0"/>
              <a:pPr>
                <a:defRPr/>
              </a:pPr>
              <a:t>71</a:t>
            </a:fld>
            <a:endParaRPr lang="tr-TR"/>
          </a:p>
        </p:txBody>
      </p:sp>
      <p:pic>
        <p:nvPicPr>
          <p:cNvPr id="7270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1557338"/>
            <a:ext cx="8229600" cy="3095625"/>
          </a:xfrm>
        </p:spPr>
      </p:pic>
      <p:pic>
        <p:nvPicPr>
          <p:cNvPr id="7270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75" y="4797425"/>
            <a:ext cx="8810625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Boşaltım Sisteminin Görevleri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Kan hacmi ve basıncını ayarlar</a:t>
            </a:r>
          </a:p>
          <a:p>
            <a:r>
              <a:rPr lang="tr-TR" dirty="0" smtClean="0"/>
              <a:t>Elektrolitlerin kan plazmasındaki yoğunluğunu ayarlar</a:t>
            </a:r>
          </a:p>
          <a:p>
            <a:r>
              <a:rPr lang="tr-TR" dirty="0" smtClean="0"/>
              <a:t>Kanın </a:t>
            </a:r>
            <a:r>
              <a:rPr lang="tr-TR" dirty="0" err="1" smtClean="0"/>
              <a:t>pH’sını</a:t>
            </a:r>
            <a:r>
              <a:rPr lang="tr-TR" dirty="0" smtClean="0"/>
              <a:t> ayarlar</a:t>
            </a:r>
          </a:p>
          <a:p>
            <a:r>
              <a:rPr lang="tr-TR" dirty="0" smtClean="0"/>
              <a:t>Azotlu atıkların vücuttan uzaklaştırılmasını sağlar</a:t>
            </a:r>
          </a:p>
          <a:p>
            <a:r>
              <a:rPr lang="tr-TR" dirty="0" smtClean="0"/>
              <a:t>Kandaki fazla suyun idrar ile atılmasını sağlar</a:t>
            </a:r>
          </a:p>
          <a:p>
            <a:r>
              <a:rPr lang="tr-TR" dirty="0" smtClean="0"/>
              <a:t>Alyuvar yapımını sağlayan </a:t>
            </a:r>
            <a:r>
              <a:rPr lang="tr-TR" dirty="0" err="1" smtClean="0"/>
              <a:t>eritropoietin</a:t>
            </a:r>
            <a:r>
              <a:rPr lang="tr-TR" dirty="0" smtClean="0"/>
              <a:t> hormonunu üretir</a:t>
            </a:r>
            <a:endParaRPr lang="tr-T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İnsanda Boşaltım Sistemi</a:t>
            </a:r>
            <a:endParaRPr lang="tr-T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11560" y="1484784"/>
            <a:ext cx="3744416" cy="5206422"/>
          </a:xfrm>
        </p:spPr>
      </p:pic>
      <p:sp>
        <p:nvSpPr>
          <p:cNvPr id="5" name="4 Metin kutusu"/>
          <p:cNvSpPr txBox="1"/>
          <p:nvPr/>
        </p:nvSpPr>
        <p:spPr>
          <a:xfrm>
            <a:off x="4283968" y="3212976"/>
            <a:ext cx="4680520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dirty="0"/>
              <a:t>İnsanda boşaltım sistemi 4 kısımdan oluşur: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dirty="0"/>
              <a:t>1.Böbrekler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dirty="0"/>
              <a:t>2.İdrar kanalı (</a:t>
            </a:r>
            <a:r>
              <a:rPr lang="tr-TR" dirty="0" err="1"/>
              <a:t>Üreter</a:t>
            </a:r>
            <a:r>
              <a:rPr lang="tr-TR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dirty="0"/>
              <a:t>3.İdrar kesesi (Mesane)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dirty="0"/>
              <a:t>4.Boşaltım kanalı (</a:t>
            </a:r>
            <a:r>
              <a:rPr lang="tr-TR" dirty="0" err="1"/>
              <a:t>Üretra</a:t>
            </a:r>
            <a:r>
              <a:rPr lang="tr-TR" dirty="0"/>
              <a:t>)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sse Senedi">
  <a:themeElements>
    <a:clrScheme name="Cumba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Hisse Senedi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isse Senedi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51</TotalTime>
  <Words>1107</Words>
  <Application>Microsoft Office PowerPoint</Application>
  <PresentationFormat>Ekran Gösterisi (4:3)</PresentationFormat>
  <Paragraphs>303</Paragraphs>
  <Slides>71</Slides>
  <Notes>0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71</vt:i4>
      </vt:variant>
    </vt:vector>
  </HeadingPairs>
  <TitlesOfParts>
    <vt:vector size="72" baseType="lpstr">
      <vt:lpstr>Hisse Senedi</vt:lpstr>
      <vt:lpstr>BOŞALTIM SİSTEMİ</vt:lpstr>
      <vt:lpstr>Slayt 2</vt:lpstr>
      <vt:lpstr>BOŞALTIM ÜRÜNLERİ</vt:lpstr>
      <vt:lpstr>AZOTLU ATIKLAR</vt:lpstr>
      <vt:lpstr>Slayt 5</vt:lpstr>
      <vt:lpstr>Slayt 6</vt:lpstr>
      <vt:lpstr>Ornitin Devri Karaciğerde 2 mol amonyağın 1 mol CO2 ile birleşmesi sonucu ÜRE sentezlenmesi olayı</vt:lpstr>
      <vt:lpstr>Boşaltım Sisteminin Görevleri</vt:lpstr>
      <vt:lpstr>İnsanda Boşaltım Sistemi</vt:lpstr>
      <vt:lpstr>Slayt 10</vt:lpstr>
      <vt:lpstr>Böbrek Kesiti</vt:lpstr>
      <vt:lpstr>NEFRON</vt:lpstr>
      <vt:lpstr>Slayt 13</vt:lpstr>
      <vt:lpstr>Slayt 14</vt:lpstr>
      <vt:lpstr>Slayt 15</vt:lpstr>
      <vt:lpstr>Böbrek atardamarı kılcallara ayrılarak glomerulus denen kılcal damar yumağını meydana getirir.</vt:lpstr>
      <vt:lpstr>Slayt 17</vt:lpstr>
      <vt:lpstr>Bowman kapsülü, boşaltım kanalcığını yarım ay şeklindeki ucudur.Yassı epitel hücreler ile döşenmiştir.</vt:lpstr>
      <vt:lpstr>Glomerulus </vt:lpstr>
      <vt:lpstr>Slayt 20</vt:lpstr>
      <vt:lpstr>İDRAR OLUŞUMU</vt:lpstr>
      <vt:lpstr>Slayt 22</vt:lpstr>
      <vt:lpstr>SÜZÜLME</vt:lpstr>
      <vt:lpstr>Slayt 24</vt:lpstr>
      <vt:lpstr>Slayt 25</vt:lpstr>
      <vt:lpstr>Süzüntü yapısal olarak doku sıvısına benzer</vt:lpstr>
      <vt:lpstr>2.GERİ EMİLME</vt:lpstr>
      <vt:lpstr>Slayt 28</vt:lpstr>
      <vt:lpstr>PROKSİMAL TÜPTE GERİ EMİLİM</vt:lpstr>
      <vt:lpstr>Slayt 30</vt:lpstr>
      <vt:lpstr>Slayt 31</vt:lpstr>
      <vt:lpstr>Slayt 32</vt:lpstr>
      <vt:lpstr>Slayt 33</vt:lpstr>
      <vt:lpstr>Henle Kulpunda Geri Emilim</vt:lpstr>
      <vt:lpstr>HENLEDE GERİ EMİLİM</vt:lpstr>
      <vt:lpstr>Slayt 36</vt:lpstr>
      <vt:lpstr>Slayt 37</vt:lpstr>
      <vt:lpstr>Slayt 38</vt:lpstr>
      <vt:lpstr>Distal Tüpte Geri Emilim</vt:lpstr>
      <vt:lpstr>Distal Tüpte Geri Emilim</vt:lpstr>
      <vt:lpstr>İdrar Toplama Kanalında Geri Emilim</vt:lpstr>
      <vt:lpstr>Slayt 42</vt:lpstr>
      <vt:lpstr>Slayt 43</vt:lpstr>
      <vt:lpstr>Slayt 44</vt:lpstr>
      <vt:lpstr>Slayt 45</vt:lpstr>
      <vt:lpstr>Slayt 46</vt:lpstr>
      <vt:lpstr>Slayt 47</vt:lpstr>
      <vt:lpstr>Slayt 48</vt:lpstr>
      <vt:lpstr>Salgılama (Aktif Boşaltım)</vt:lpstr>
      <vt:lpstr>Slayt 50</vt:lpstr>
      <vt:lpstr>Slayt 51</vt:lpstr>
      <vt:lpstr>Suyun Geri Emiliminin Hormonal Kontrolü</vt:lpstr>
      <vt:lpstr>Slayt 53</vt:lpstr>
      <vt:lpstr>İdrarın Bileşimi</vt:lpstr>
      <vt:lpstr>Slayt 55</vt:lpstr>
      <vt:lpstr>Slayt 56</vt:lpstr>
      <vt:lpstr>Slayt 57</vt:lpstr>
      <vt:lpstr>Slayt 58</vt:lpstr>
      <vt:lpstr>Slayt 59</vt:lpstr>
      <vt:lpstr>Slayt 60</vt:lpstr>
      <vt:lpstr>Slayt 61</vt:lpstr>
      <vt:lpstr>Slayt 62</vt:lpstr>
      <vt:lpstr>Slayt 63</vt:lpstr>
      <vt:lpstr>Slayt 64</vt:lpstr>
      <vt:lpstr>Slayt 65</vt:lpstr>
      <vt:lpstr>Slayt 66</vt:lpstr>
      <vt:lpstr>Slayt 67</vt:lpstr>
      <vt:lpstr>Slayt 68</vt:lpstr>
      <vt:lpstr>2010 LYS</vt:lpstr>
      <vt:lpstr>2011 LYS</vt:lpstr>
      <vt:lpstr>2011 LYS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BOŞALTIM SİSTEMİ</dc:title>
  <dc:creator>pc</dc:creator>
  <cp:lastModifiedBy>pc</cp:lastModifiedBy>
  <cp:revision>8</cp:revision>
  <dcterms:created xsi:type="dcterms:W3CDTF">2016-04-24T06:49:33Z</dcterms:created>
  <dcterms:modified xsi:type="dcterms:W3CDTF">2016-04-24T07:40:34Z</dcterms:modified>
</cp:coreProperties>
</file>